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handoutMasterIdLst>
    <p:handoutMasterId r:id="rId13"/>
  </p:handoutMasterIdLst>
  <p:sldIdLst>
    <p:sldId id="259" r:id="rId2"/>
    <p:sldId id="282" r:id="rId3"/>
    <p:sldId id="283" r:id="rId4"/>
    <p:sldId id="260" r:id="rId5"/>
    <p:sldId id="263" r:id="rId6"/>
    <p:sldId id="264" r:id="rId7"/>
    <p:sldId id="271" r:id="rId8"/>
    <p:sldId id="278" r:id="rId9"/>
    <p:sldId id="281" r:id="rId10"/>
    <p:sldId id="284" r:id="rId1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4" autoAdjust="0"/>
    <p:restoredTop sz="94658" autoAdjust="0"/>
  </p:normalViewPr>
  <p:slideViewPr>
    <p:cSldViewPr>
      <p:cViewPr varScale="1">
        <p:scale>
          <a:sx n="84" d="100"/>
          <a:sy n="84" d="100"/>
        </p:scale>
        <p:origin x="1680"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A4EAAD84-4B46-433A-9F95-31922A07BB05}" type="datetimeFigureOut">
              <a:rPr lang="en-US"/>
              <a:pPr>
                <a:defRPr/>
              </a:pPr>
              <a:t>12/29/2014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0CB8E563-FB50-4062-939A-B4931123D2FE}" type="slidenum">
              <a:rPr lang="en-US"/>
              <a:pPr>
                <a:defRPr/>
              </a:pPr>
              <a:t>‹#›</a:t>
            </a:fld>
            <a:endParaRPr lang="en-US"/>
          </a:p>
        </p:txBody>
      </p:sp>
    </p:spTree>
    <p:extLst>
      <p:ext uri="{BB962C8B-B14F-4D97-AF65-F5344CB8AC3E}">
        <p14:creationId xmlns:p14="http://schemas.microsoft.com/office/powerpoint/2010/main" val="361003924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EC4F1FF4-6B7E-44B1-9AF0-0425BDCDFBD1}" type="datetimeFigureOut">
              <a:rPr lang="en-US"/>
              <a:pPr>
                <a:defRPr/>
              </a:pPr>
              <a:t>12/29/2014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278ED4DB-67B6-4D9C-B5F7-0B647FB88A2B}" type="slidenum">
              <a:rPr lang="en-US"/>
              <a:pPr>
                <a:defRPr/>
              </a:pPr>
              <a:t>‹#›</a:t>
            </a:fld>
            <a:endParaRPr lang="en-US"/>
          </a:p>
        </p:txBody>
      </p:sp>
    </p:spTree>
    <p:extLst>
      <p:ext uri="{BB962C8B-B14F-4D97-AF65-F5344CB8AC3E}">
        <p14:creationId xmlns:p14="http://schemas.microsoft.com/office/powerpoint/2010/main" val="1083276258"/>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3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66ABBD4-5281-41A1-86FC-DAFDFA9F549A}" type="slidenum">
              <a:rPr lang="en-US" smtClean="0"/>
              <a:pPr fontAlgn="base">
                <a:spcBef>
                  <a:spcPct val="0"/>
                </a:spcBef>
                <a:spcAft>
                  <a:spcPct val="0"/>
                </a:spcAft>
                <a:defRPr/>
              </a:pPr>
              <a:t>1</a:t>
            </a:fld>
            <a:endParaRPr lang="en-US" smtClean="0"/>
          </a:p>
        </p:txBody>
      </p:sp>
      <p:sp>
        <p:nvSpPr>
          <p:cNvPr id="13317" name="Footer Placeholder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en-US" smtClean="0"/>
          </a:p>
        </p:txBody>
      </p:sp>
      <p:sp>
        <p:nvSpPr>
          <p:cNvPr id="13318" name="Header Placeholder 5"/>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endParaRPr lang="en-US" smtClean="0"/>
          </a:p>
        </p:txBody>
      </p:sp>
    </p:spTree>
    <p:extLst>
      <p:ext uri="{BB962C8B-B14F-4D97-AF65-F5344CB8AC3E}">
        <p14:creationId xmlns:p14="http://schemas.microsoft.com/office/powerpoint/2010/main" val="365963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E7093A-B0E7-4DDA-A99F-B1EB6B74D76A}" type="slidenum">
              <a:rPr lang="en-US" smtClean="0"/>
              <a:pPr fontAlgn="base">
                <a:spcBef>
                  <a:spcPct val="0"/>
                </a:spcBef>
                <a:spcAft>
                  <a:spcPct val="0"/>
                </a:spcAft>
                <a:defRPr/>
              </a:pPr>
              <a:t>4</a:t>
            </a:fld>
            <a:endParaRPr lang="en-US" smtClean="0"/>
          </a:p>
        </p:txBody>
      </p:sp>
      <p:sp>
        <p:nvSpPr>
          <p:cNvPr id="14341" name="Footer Placeholder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en-US" smtClean="0"/>
          </a:p>
        </p:txBody>
      </p:sp>
      <p:sp>
        <p:nvSpPr>
          <p:cNvPr id="14342" name="Header Placeholder 5"/>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endParaRPr lang="en-US" smtClean="0"/>
          </a:p>
        </p:txBody>
      </p:sp>
    </p:spTree>
    <p:extLst>
      <p:ext uri="{BB962C8B-B14F-4D97-AF65-F5344CB8AC3E}">
        <p14:creationId xmlns:p14="http://schemas.microsoft.com/office/powerpoint/2010/main" val="2453509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EC69D6-7512-4DFF-9CDB-F7FA563F762B}" type="slidenum">
              <a:rPr lang="en-US" smtClean="0"/>
              <a:pPr fontAlgn="base">
                <a:spcBef>
                  <a:spcPct val="0"/>
                </a:spcBef>
                <a:spcAft>
                  <a:spcPct val="0"/>
                </a:spcAft>
                <a:defRPr/>
              </a:pPr>
              <a:t>5</a:t>
            </a:fld>
            <a:endParaRPr lang="en-US" smtClean="0"/>
          </a:p>
        </p:txBody>
      </p:sp>
      <p:sp>
        <p:nvSpPr>
          <p:cNvPr id="17413" name="Footer Placeholder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en-US" smtClean="0"/>
          </a:p>
        </p:txBody>
      </p:sp>
      <p:sp>
        <p:nvSpPr>
          <p:cNvPr id="17414" name="Header Placeholder 5"/>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endParaRPr lang="en-US" smtClean="0"/>
          </a:p>
        </p:txBody>
      </p:sp>
    </p:spTree>
    <p:extLst>
      <p:ext uri="{BB962C8B-B14F-4D97-AF65-F5344CB8AC3E}">
        <p14:creationId xmlns:p14="http://schemas.microsoft.com/office/powerpoint/2010/main" val="2920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4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604DFA-9B46-4907-AA64-BCB9EA46B735}" type="slidenum">
              <a:rPr lang="en-US" smtClean="0"/>
              <a:pPr fontAlgn="base">
                <a:spcBef>
                  <a:spcPct val="0"/>
                </a:spcBef>
                <a:spcAft>
                  <a:spcPct val="0"/>
                </a:spcAft>
                <a:defRPr/>
              </a:pPr>
              <a:t>6</a:t>
            </a:fld>
            <a:endParaRPr lang="en-US" smtClean="0"/>
          </a:p>
        </p:txBody>
      </p:sp>
      <p:sp>
        <p:nvSpPr>
          <p:cNvPr id="18437" name="Footer Placeholder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en-US" smtClean="0"/>
          </a:p>
        </p:txBody>
      </p:sp>
      <p:sp>
        <p:nvSpPr>
          <p:cNvPr id="18438" name="Header Placeholder 5"/>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endParaRPr lang="en-US" smtClean="0"/>
          </a:p>
        </p:txBody>
      </p:sp>
    </p:spTree>
    <p:extLst>
      <p:ext uri="{BB962C8B-B14F-4D97-AF65-F5344CB8AC3E}">
        <p14:creationId xmlns:p14="http://schemas.microsoft.com/office/powerpoint/2010/main" val="84706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4FECFE-2A5F-4695-9170-2ABDFE035A2E}" type="slidenum">
              <a:rPr lang="en-US" smtClean="0"/>
              <a:pPr fontAlgn="base">
                <a:spcBef>
                  <a:spcPct val="0"/>
                </a:spcBef>
                <a:spcAft>
                  <a:spcPct val="0"/>
                </a:spcAft>
                <a:defRPr/>
              </a:pPr>
              <a:t>7</a:t>
            </a:fld>
            <a:endParaRPr lang="en-US" smtClean="0"/>
          </a:p>
        </p:txBody>
      </p:sp>
      <p:sp>
        <p:nvSpPr>
          <p:cNvPr id="19461" name="Footer Placeholder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en-US" smtClean="0"/>
          </a:p>
        </p:txBody>
      </p:sp>
      <p:sp>
        <p:nvSpPr>
          <p:cNvPr id="19462" name="Header Placeholder 5"/>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endParaRPr lang="en-US" smtClean="0"/>
          </a:p>
        </p:txBody>
      </p:sp>
    </p:spTree>
    <p:extLst>
      <p:ext uri="{BB962C8B-B14F-4D97-AF65-F5344CB8AC3E}">
        <p14:creationId xmlns:p14="http://schemas.microsoft.com/office/powerpoint/2010/main" val="482968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D11C509-1805-4F7C-8589-E6019BFCB02C}" type="slidenum">
              <a:rPr lang="en-US" smtClean="0"/>
              <a:pPr fontAlgn="base">
                <a:spcBef>
                  <a:spcPct val="0"/>
                </a:spcBef>
                <a:spcAft>
                  <a:spcPct val="0"/>
                </a:spcAft>
                <a:defRPr/>
              </a:pPr>
              <a:t>8</a:t>
            </a:fld>
            <a:endParaRPr lang="en-US" smtClean="0"/>
          </a:p>
        </p:txBody>
      </p:sp>
      <p:sp>
        <p:nvSpPr>
          <p:cNvPr id="20485" name="Footer Placeholder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en-US" smtClean="0"/>
          </a:p>
        </p:txBody>
      </p:sp>
      <p:sp>
        <p:nvSpPr>
          <p:cNvPr id="20486" name="Header Placeholder 5"/>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endParaRPr lang="en-US" smtClean="0"/>
          </a:p>
        </p:txBody>
      </p:sp>
    </p:spTree>
    <p:extLst>
      <p:ext uri="{BB962C8B-B14F-4D97-AF65-F5344CB8AC3E}">
        <p14:creationId xmlns:p14="http://schemas.microsoft.com/office/powerpoint/2010/main" val="156335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FB0E5BF-212D-448F-910A-E1BE73D38B71}" type="slidenum">
              <a:rPr lang="en-US" smtClean="0"/>
              <a:pPr fontAlgn="base">
                <a:spcBef>
                  <a:spcPct val="0"/>
                </a:spcBef>
                <a:spcAft>
                  <a:spcPct val="0"/>
                </a:spcAft>
                <a:defRPr/>
              </a:pPr>
              <a:t>9</a:t>
            </a:fld>
            <a:endParaRPr lang="en-US" smtClean="0"/>
          </a:p>
        </p:txBody>
      </p:sp>
      <p:sp>
        <p:nvSpPr>
          <p:cNvPr id="20485" name="Footer Placeholder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en-US" smtClean="0"/>
          </a:p>
        </p:txBody>
      </p:sp>
      <p:sp>
        <p:nvSpPr>
          <p:cNvPr id="20486" name="Header Placeholder 5"/>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endParaRPr lang="en-US" smtClean="0"/>
          </a:p>
        </p:txBody>
      </p:sp>
    </p:spTree>
    <p:extLst>
      <p:ext uri="{BB962C8B-B14F-4D97-AF65-F5344CB8AC3E}">
        <p14:creationId xmlns:p14="http://schemas.microsoft.com/office/powerpoint/2010/main" val="1084556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58D1C70-8719-4EBA-9283-51512D9A5C8A}" type="datetime1">
              <a:rPr lang="en-US"/>
              <a:pPr>
                <a:defRPr/>
              </a:pPr>
              <a:t>12/29/2014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9B60227-5F29-4FF2-AE25-26D9130B0369}"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672223A-3FF8-4CE1-B25A-8674B77F33D4}" type="datetime1">
              <a:rPr lang="en-US"/>
              <a:pPr>
                <a:defRPr/>
              </a:pPr>
              <a:t>12/29/2014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894BDB3-8FFB-48EB-A595-F1413065FB2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22BEE1B-BF11-4419-ACC9-F5F77A2B5973}" type="datetime1">
              <a:rPr lang="en-US"/>
              <a:pPr>
                <a:defRPr/>
              </a:pPr>
              <a:t>12/29/2014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0FF14F-6783-4B96-865E-BCC51B0FEDA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E0CF457-7C26-4FD1-B547-430D132CF32C}" type="datetime1">
              <a:rPr lang="en-US"/>
              <a:pPr>
                <a:defRPr/>
              </a:pPr>
              <a:t>12/29/2014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DABD4D4-01EC-4984-84DF-2B56103CBD8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FD67B95-0FAD-45BD-A710-F76EB55810C1}" type="datetime1">
              <a:rPr lang="en-US"/>
              <a:pPr>
                <a:defRPr/>
              </a:pPr>
              <a:t>12/29/2014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C3BF760-26AA-4F90-8229-C863FA939A6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B114BA5-46C0-4B83-B9D0-3D20CDDC9919}" type="datetime1">
              <a:rPr lang="en-US"/>
              <a:pPr>
                <a:defRPr/>
              </a:pPr>
              <a:t>12/29/2014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9CA6678-F360-4C8C-83E5-8A4D74A1023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32F02CF-35A6-4C5C-89E5-B6207947D886}" type="datetime1">
              <a:rPr lang="en-US"/>
              <a:pPr>
                <a:defRPr/>
              </a:pPr>
              <a:t>12/29/2014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F829234-9FBA-4974-B513-CC4D06AFB29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A9E4032-1E32-433E-BA9B-9C022EAA3F94}" type="datetime1">
              <a:rPr lang="en-US"/>
              <a:pPr>
                <a:defRPr/>
              </a:pPr>
              <a:t>12/29/2014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301EE16-EDFA-4545-81B2-AFB103561E2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517BD57-48D3-47EC-A319-DEE247151CCF}" type="datetime1">
              <a:rPr lang="en-US"/>
              <a:pPr>
                <a:defRPr/>
              </a:pPr>
              <a:t>12/29/2014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878A52F-6968-42B5-9A7D-40118F39F23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B979819-3579-47DD-8F88-A864C594C740}" type="datetime1">
              <a:rPr lang="en-US"/>
              <a:pPr>
                <a:defRPr/>
              </a:pPr>
              <a:t>12/29/2014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9B3A1A0-3D38-4A58-B8CE-998BEDE0965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5506AFA-4D83-4632-9519-DE1C15B9AC26}" type="datetime1">
              <a:rPr lang="en-US"/>
              <a:pPr>
                <a:defRPr/>
              </a:pPr>
              <a:t>12/29/2014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32B33C3-1848-45A7-A405-1F47075A9E7F}"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6277DEE5-EAFE-4F1F-97B9-74C7019EAD7D}" type="datetime1">
              <a:rPr lang="en-US"/>
              <a:pPr>
                <a:defRPr/>
              </a:pPr>
              <a:t>12/29/2014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C3FC6EC0-9C3A-4EFC-AC7A-7C364BD0A1B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9EEEA294-EF4D-435C-AC71-3EFADECCBD92}" type="slidenum">
              <a:rPr lang="en-US"/>
              <a:pPr>
                <a:defRPr/>
              </a:pPr>
              <a:t>1</a:t>
            </a:fld>
            <a:endParaRPr lang="en-US"/>
          </a:p>
        </p:txBody>
      </p:sp>
      <p:sp>
        <p:nvSpPr>
          <p:cNvPr id="6" name="Footer Placeholder 5"/>
          <p:cNvSpPr>
            <a:spLocks noGrp="1"/>
          </p:cNvSpPr>
          <p:nvPr>
            <p:ph type="ftr" sz="quarter" idx="11"/>
          </p:nvPr>
        </p:nvSpPr>
        <p:spPr>
          <a:xfrm>
            <a:off x="304800" y="6400800"/>
            <a:ext cx="8458200" cy="276225"/>
          </a:xfrm>
          <a:solidFill>
            <a:schemeClr val="accent1"/>
          </a:solidFill>
        </p:spPr>
        <p:txBody>
          <a:bodyPr wrap="square" spcCol="3474720" anchorCtr="1">
            <a:spAutoFit/>
          </a:bodyPr>
          <a:lstStyle/>
          <a:p>
            <a:pPr>
              <a:defRPr/>
            </a:pPr>
            <a:r>
              <a:rPr lang="en-US" spc="900" dirty="0" err="1" smtClean="0">
                <a:solidFill>
                  <a:schemeClr val="bg1"/>
                </a:solidFill>
              </a:rPr>
              <a:t>Mezan</a:t>
            </a:r>
            <a:r>
              <a:rPr lang="en-US" spc="900" dirty="0" smtClean="0">
                <a:solidFill>
                  <a:schemeClr val="bg1"/>
                </a:solidFill>
              </a:rPr>
              <a:t> Executive Tower</a:t>
            </a:r>
            <a:endParaRPr lang="en-US" spc="900" dirty="0">
              <a:solidFill>
                <a:schemeClr val="bg1"/>
              </a:solidFill>
            </a:endParaRPr>
          </a:p>
        </p:txBody>
      </p:sp>
      <p:pic>
        <p:nvPicPr>
          <p:cNvPr id="8" name="Picture 2" descr="C:\Users\azhar\Desktop\slide-1-728.jpg"/>
          <p:cNvPicPr>
            <a:picLocks noGrp="1" noChangeAspect="1" noChangeArrowheads="1"/>
          </p:cNvPicPr>
          <p:nvPr>
            <p:ph idx="1"/>
          </p:nvPr>
        </p:nvPicPr>
        <p:blipFill>
          <a:blip r:embed="rId3" cstate="print"/>
          <a:srcRect/>
          <a:stretch>
            <a:fillRect/>
          </a:stretch>
        </p:blipFill>
        <p:spPr>
          <a:xfrm>
            <a:off x="0" y="0"/>
            <a:ext cx="9144000" cy="6858000"/>
          </a:xfrm>
          <a:effectLst>
            <a:softEdge rad="635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endParaRPr lang="en-US" smtClean="0"/>
          </a:p>
        </p:txBody>
      </p:sp>
      <p:sp>
        <p:nvSpPr>
          <p:cNvPr id="5" name="Slide Number Placeholder 4"/>
          <p:cNvSpPr>
            <a:spLocks noGrp="1"/>
          </p:cNvSpPr>
          <p:nvPr>
            <p:ph type="sldNum" sz="quarter" idx="12"/>
          </p:nvPr>
        </p:nvSpPr>
        <p:spPr/>
        <p:txBody>
          <a:bodyPr/>
          <a:lstStyle/>
          <a:p>
            <a:pPr>
              <a:defRPr/>
            </a:pPr>
            <a:fld id="{01AF1FCF-C0F8-4881-A764-22F3D192B552}" type="slidenum">
              <a:rPr lang="en-US" smtClean="0"/>
              <a:pPr>
                <a:defRPr/>
              </a:pPr>
              <a:t>10</a:t>
            </a:fld>
            <a:endParaRPr lang="en-US"/>
          </a:p>
        </p:txBody>
      </p:sp>
      <p:pic>
        <p:nvPicPr>
          <p:cNvPr id="11268" name="Picture 7"/>
          <p:cNvPicPr>
            <a:picLocks noGrp="1" noChangeAspect="1" noChangeArrowheads="1"/>
          </p:cNvPicPr>
          <p:nvPr>
            <p:ph idx="1"/>
          </p:nvPr>
        </p:nvPicPr>
        <p:blipFill>
          <a:blip r:embed="rId2"/>
          <a:srcRect/>
          <a:stretch>
            <a:fillRect/>
          </a:stretch>
        </p:blipFill>
        <p:spPr>
          <a:xfrm>
            <a:off x="0" y="-76200"/>
            <a:ext cx="9144000" cy="6324600"/>
          </a:xfrm>
          <a:noFill/>
        </p:spPr>
      </p:pic>
      <p:sp>
        <p:nvSpPr>
          <p:cNvPr id="7" name="Footer Placeholder 5"/>
          <p:cNvSpPr txBox="1">
            <a:spLocks/>
          </p:cNvSpPr>
          <p:nvPr/>
        </p:nvSpPr>
        <p:spPr>
          <a:xfrm>
            <a:off x="304800" y="6400800"/>
            <a:ext cx="8458200" cy="276225"/>
          </a:xfrm>
          <a:prstGeom prst="rect">
            <a:avLst/>
          </a:prstGeom>
          <a:solidFill>
            <a:schemeClr val="accent1"/>
          </a:solidFill>
        </p:spPr>
        <p:txBody>
          <a:bodyPr spcCol="3474720" anchor="ctr" anchorCtr="1">
            <a:spAutoFit/>
          </a:bodyPr>
          <a:lstStyle/>
          <a:p>
            <a:pPr algn="ctr" fontAlgn="auto">
              <a:spcBef>
                <a:spcPts val="0"/>
              </a:spcBef>
              <a:spcAft>
                <a:spcPts val="0"/>
              </a:spcAft>
              <a:defRPr/>
            </a:pPr>
            <a:r>
              <a:rPr lang="en-US" sz="1200" spc="900">
                <a:solidFill>
                  <a:schemeClr val="bg1"/>
                </a:solidFill>
                <a:latin typeface="+mn-lt"/>
              </a:rPr>
              <a:t>Mezan Executive Tower</a:t>
            </a:r>
            <a:endParaRPr lang="en-US" sz="1200" spc="900" dirty="0">
              <a:solidFill>
                <a:schemeClr val="bg1"/>
              </a:solidFill>
              <a:latin typeface="+mn-lt"/>
            </a:endParaRPr>
          </a:p>
        </p:txBody>
      </p:sp>
      <p:pic>
        <p:nvPicPr>
          <p:cNvPr id="8" name="Picture 2"/>
          <p:cNvPicPr>
            <a:picLocks noChangeAspect="1" noChangeArrowheads="1"/>
          </p:cNvPicPr>
          <p:nvPr/>
        </p:nvPicPr>
        <p:blipFill>
          <a:blip r:embed="rId3" cstate="print"/>
          <a:srcRect/>
          <a:stretch>
            <a:fillRect/>
          </a:stretch>
        </p:blipFill>
        <p:spPr bwMode="auto">
          <a:xfrm>
            <a:off x="0" y="0"/>
            <a:ext cx="3505200" cy="5410200"/>
          </a:xfrm>
          <a:prstGeom prst="rect">
            <a:avLst/>
          </a:prstGeom>
          <a:noFill/>
          <a:ln w="9525">
            <a:noFill/>
            <a:miter lim="800000"/>
            <a:headEnd/>
            <a:tailEnd/>
          </a:ln>
          <a:effectLst>
            <a:softEdge rad="635000"/>
          </a:effectLst>
        </p:spPr>
      </p:pic>
      <p:pic>
        <p:nvPicPr>
          <p:cNvPr id="11271" name="Picture 8" descr="Colliers International"/>
          <p:cNvPicPr>
            <a:picLocks noChangeAspect="1" noChangeArrowheads="1"/>
          </p:cNvPicPr>
          <p:nvPr/>
        </p:nvPicPr>
        <p:blipFill>
          <a:blip r:embed="rId4"/>
          <a:srcRect/>
          <a:stretch>
            <a:fillRect/>
          </a:stretch>
        </p:blipFill>
        <p:spPr bwMode="auto">
          <a:xfrm>
            <a:off x="4953000" y="5029200"/>
            <a:ext cx="1447800" cy="923925"/>
          </a:xfrm>
          <a:prstGeom prst="rect">
            <a:avLst/>
          </a:prstGeom>
          <a:noFill/>
          <a:ln w="9525">
            <a:noFill/>
            <a:miter lim="800000"/>
            <a:headEnd/>
            <a:tailEnd/>
          </a:ln>
        </p:spPr>
      </p:pic>
      <p:sp>
        <p:nvSpPr>
          <p:cNvPr id="11" name="Content Placeholder 2"/>
          <p:cNvSpPr txBox="1">
            <a:spLocks/>
          </p:cNvSpPr>
          <p:nvPr/>
        </p:nvSpPr>
        <p:spPr bwMode="auto">
          <a:xfrm>
            <a:off x="4876800" y="4800600"/>
            <a:ext cx="2057400" cy="228600"/>
          </a:xfrm>
          <a:prstGeom prst="rect">
            <a:avLst/>
          </a:prstGeom>
          <a:noFill/>
          <a:ln w="9525">
            <a:noFill/>
            <a:miter lim="800000"/>
            <a:headEnd/>
            <a:tailEnd/>
          </a:ln>
        </p:spPr>
        <p:txBody>
          <a:bodyPr/>
          <a:lstStyle/>
          <a:p>
            <a:pPr marL="342900" indent="-342900" fontAlgn="auto">
              <a:spcBef>
                <a:spcPct val="20000"/>
              </a:spcBef>
              <a:spcAft>
                <a:spcPts val="0"/>
              </a:spcAft>
              <a:buFont typeface="Arial" pitchFamily="34" charset="0"/>
              <a:buNone/>
              <a:defRPr/>
            </a:pPr>
            <a:r>
              <a:rPr lang="en-US" sz="1200" b="1" dirty="0">
                <a:solidFill>
                  <a:schemeClr val="tx2"/>
                </a:solidFill>
                <a:latin typeface="+mn-lt"/>
              </a:rPr>
              <a:t>Marketing Consultants</a:t>
            </a:r>
            <a:r>
              <a:rPr lang="en-US" sz="1200" dirty="0">
                <a:latin typeface="+mn-lt"/>
              </a:rPr>
              <a:t> </a:t>
            </a:r>
          </a:p>
        </p:txBody>
      </p:sp>
      <p:sp>
        <p:nvSpPr>
          <p:cNvPr id="12" name="Content Placeholder 2"/>
          <p:cNvSpPr txBox="1">
            <a:spLocks/>
          </p:cNvSpPr>
          <p:nvPr/>
        </p:nvSpPr>
        <p:spPr bwMode="auto">
          <a:xfrm>
            <a:off x="4953000" y="5943600"/>
            <a:ext cx="1600200" cy="152400"/>
          </a:xfrm>
          <a:prstGeom prst="rect">
            <a:avLst/>
          </a:prstGeom>
          <a:solidFill>
            <a:schemeClr val="bg2"/>
          </a:solidFill>
          <a:ln w="9525">
            <a:noFill/>
            <a:miter lim="800000"/>
            <a:headEnd/>
            <a:tailEnd/>
          </a:ln>
        </p:spPr>
        <p:txBody>
          <a:bodyPr/>
          <a:lstStyle/>
          <a:p>
            <a:pPr marL="342900" indent="-342900" fontAlgn="auto">
              <a:spcBef>
                <a:spcPct val="20000"/>
              </a:spcBef>
              <a:spcAft>
                <a:spcPts val="0"/>
              </a:spcAft>
              <a:buFont typeface="Arial" pitchFamily="34" charset="0"/>
              <a:buNone/>
              <a:defRPr/>
            </a:pPr>
            <a:r>
              <a:rPr lang="en-US" sz="1200" b="1" dirty="0">
                <a:solidFill>
                  <a:schemeClr val="tx2"/>
                </a:solidFill>
                <a:latin typeface="+mn-lt"/>
              </a:rPr>
              <a:t>Accelerating Success</a:t>
            </a:r>
            <a:r>
              <a:rPr lang="en-US" sz="1200" b="1" dirty="0">
                <a:latin typeface="+mn-lt"/>
              </a:rPr>
              <a:t> </a:t>
            </a:r>
          </a:p>
        </p:txBody>
      </p:sp>
      <p:sp>
        <p:nvSpPr>
          <p:cNvPr id="10" name="Content Placeholder 2"/>
          <p:cNvSpPr txBox="1">
            <a:spLocks/>
          </p:cNvSpPr>
          <p:nvPr/>
        </p:nvSpPr>
        <p:spPr bwMode="auto">
          <a:xfrm>
            <a:off x="685800" y="5791200"/>
            <a:ext cx="3505200" cy="152400"/>
          </a:xfrm>
          <a:prstGeom prst="rect">
            <a:avLst/>
          </a:prstGeom>
          <a:solidFill>
            <a:schemeClr val="bg1"/>
          </a:solidFill>
          <a:ln w="9525">
            <a:noFill/>
            <a:miter lim="800000"/>
            <a:headEnd/>
            <a:tailEnd/>
          </a:ln>
        </p:spPr>
        <p:txBody>
          <a:bodyPr/>
          <a:lstStyle/>
          <a:p>
            <a:pPr marL="342900" indent="-342900" fontAlgn="auto">
              <a:spcBef>
                <a:spcPct val="20000"/>
              </a:spcBef>
              <a:spcAft>
                <a:spcPts val="0"/>
              </a:spcAft>
              <a:buFont typeface="Arial" pitchFamily="34" charset="0"/>
              <a:buNone/>
              <a:defRPr/>
            </a:pPr>
            <a:r>
              <a:rPr lang="en-US" sz="1200" dirty="0">
                <a:solidFill>
                  <a:schemeClr val="accent1">
                    <a:lumMod val="75000"/>
                  </a:schemeClr>
                </a:solidFill>
                <a:latin typeface="+mn-lt"/>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smtClean="0"/>
          </a:p>
        </p:txBody>
      </p:sp>
      <p:sp>
        <p:nvSpPr>
          <p:cNvPr id="5" name="Slide Number Placeholder 4"/>
          <p:cNvSpPr>
            <a:spLocks noGrp="1"/>
          </p:cNvSpPr>
          <p:nvPr>
            <p:ph type="sldNum" sz="quarter" idx="12"/>
          </p:nvPr>
        </p:nvSpPr>
        <p:spPr/>
        <p:txBody>
          <a:bodyPr/>
          <a:lstStyle/>
          <a:p>
            <a:pPr>
              <a:defRPr/>
            </a:pPr>
            <a:fld id="{A9BD4A70-BC53-4036-A4A6-F472FEFE05FE}" type="slidenum">
              <a:rPr lang="en-US" smtClean="0"/>
              <a:pPr>
                <a:defRPr/>
              </a:pPr>
              <a:t>2</a:t>
            </a:fld>
            <a:endParaRPr lang="en-US"/>
          </a:p>
        </p:txBody>
      </p:sp>
      <p:pic>
        <p:nvPicPr>
          <p:cNvPr id="4100" name="Picture 2"/>
          <p:cNvPicPr>
            <a:picLocks noGrp="1" noChangeAspect="1" noChangeArrowheads="1"/>
          </p:cNvPicPr>
          <p:nvPr>
            <p:ph idx="1"/>
          </p:nvPr>
        </p:nvPicPr>
        <p:blipFill>
          <a:blip r:embed="rId2"/>
          <a:srcRect/>
          <a:stretch>
            <a:fillRect/>
          </a:stretch>
        </p:blipFill>
        <p:spPr>
          <a:xfrm>
            <a:off x="0" y="0"/>
            <a:ext cx="9144000" cy="6858000"/>
          </a:xfrm>
          <a:noFill/>
        </p:spPr>
      </p:pic>
      <p:sp>
        <p:nvSpPr>
          <p:cNvPr id="7" name="Footer Placeholder 5"/>
          <p:cNvSpPr>
            <a:spLocks noGrp="1"/>
          </p:cNvSpPr>
          <p:nvPr>
            <p:ph type="ftr" sz="quarter" idx="11"/>
          </p:nvPr>
        </p:nvSpPr>
        <p:spPr>
          <a:xfrm>
            <a:off x="381000" y="6400800"/>
            <a:ext cx="8305800" cy="276225"/>
          </a:xfrm>
          <a:solidFill>
            <a:schemeClr val="accent1"/>
          </a:solidFill>
        </p:spPr>
        <p:txBody>
          <a:bodyPr wrap="square" spcCol="3474720" anchorCtr="1">
            <a:spAutoFit/>
          </a:bodyPr>
          <a:lstStyle/>
          <a:p>
            <a:pPr>
              <a:defRPr/>
            </a:pPr>
            <a:r>
              <a:rPr lang="en-US" spc="900" dirty="0" err="1" smtClean="0">
                <a:solidFill>
                  <a:schemeClr val="bg1"/>
                </a:solidFill>
              </a:rPr>
              <a:t>Mezan</a:t>
            </a:r>
            <a:r>
              <a:rPr lang="en-US" spc="900" dirty="0" smtClean="0">
                <a:solidFill>
                  <a:schemeClr val="bg1"/>
                </a:solidFill>
              </a:rPr>
              <a:t> Executive Tower</a:t>
            </a:r>
            <a:endParaRPr lang="en-US" spc="900" dirty="0">
              <a:solidFill>
                <a:schemeClr val="bg1"/>
              </a:solidFill>
            </a:endParaRPr>
          </a:p>
        </p:txBody>
      </p:sp>
      <p:sp>
        <p:nvSpPr>
          <p:cNvPr id="4102" name="Rectangle 7"/>
          <p:cNvSpPr>
            <a:spLocks noChangeArrowheads="1"/>
          </p:cNvSpPr>
          <p:nvPr/>
        </p:nvSpPr>
        <p:spPr bwMode="auto">
          <a:xfrm>
            <a:off x="5715000" y="5418138"/>
            <a:ext cx="2438400" cy="830262"/>
          </a:xfrm>
          <a:prstGeom prst="rect">
            <a:avLst/>
          </a:prstGeom>
          <a:noFill/>
          <a:ln w="9525">
            <a:noFill/>
            <a:miter lim="800000"/>
            <a:headEnd/>
            <a:tailEnd/>
          </a:ln>
        </p:spPr>
        <p:txBody>
          <a:bodyPr>
            <a:spAutoFit/>
          </a:bodyPr>
          <a:lstStyle/>
          <a:p>
            <a:pPr>
              <a:buFont typeface="Arial" pitchFamily="34" charset="0"/>
              <a:buNone/>
            </a:pPr>
            <a:r>
              <a:rPr lang="en-US" sz="1200" b="1">
                <a:solidFill>
                  <a:schemeClr val="bg2"/>
                </a:solidFill>
                <a:latin typeface="Utopia Std"/>
              </a:rPr>
              <a:t>No. of floors:	18</a:t>
            </a:r>
          </a:p>
          <a:p>
            <a:pPr>
              <a:buFont typeface="Arial" pitchFamily="34" charset="0"/>
              <a:buNone/>
            </a:pPr>
            <a:r>
              <a:rPr lang="en-US" sz="1200" b="1">
                <a:solidFill>
                  <a:schemeClr val="bg2"/>
                </a:solidFill>
                <a:latin typeface="Utopia Std"/>
              </a:rPr>
              <a:t>Parking floors:	02</a:t>
            </a:r>
          </a:p>
          <a:p>
            <a:pPr>
              <a:buFont typeface="Arial" pitchFamily="34" charset="0"/>
              <a:buNone/>
            </a:pPr>
            <a:r>
              <a:rPr lang="en-US" sz="1200" b="1">
                <a:solidFill>
                  <a:schemeClr val="bg2"/>
                </a:solidFill>
                <a:latin typeface="Utopia Std"/>
              </a:rPr>
              <a:t>Corporate floors:	14</a:t>
            </a:r>
          </a:p>
          <a:p>
            <a:pPr>
              <a:buFont typeface="Arial" pitchFamily="34" charset="0"/>
              <a:buNone/>
            </a:pPr>
            <a:r>
              <a:rPr lang="en-US" sz="1200" b="1">
                <a:solidFill>
                  <a:schemeClr val="bg2"/>
                </a:solidFill>
                <a:latin typeface="Utopia Std"/>
              </a:rPr>
              <a:t>Service floor:	02</a:t>
            </a:r>
            <a:endParaRPr lang="en-US" b="1">
              <a:solidFill>
                <a:schemeClr val="bg2"/>
              </a:solidFill>
              <a:latin typeface="Utopia St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endParaRPr lang="en-US" smtClean="0"/>
          </a:p>
        </p:txBody>
      </p:sp>
      <p:sp>
        <p:nvSpPr>
          <p:cNvPr id="5" name="Slide Number Placeholder 4"/>
          <p:cNvSpPr>
            <a:spLocks noGrp="1"/>
          </p:cNvSpPr>
          <p:nvPr>
            <p:ph type="sldNum" sz="quarter" idx="12"/>
          </p:nvPr>
        </p:nvSpPr>
        <p:spPr/>
        <p:txBody>
          <a:bodyPr/>
          <a:lstStyle/>
          <a:p>
            <a:pPr>
              <a:defRPr/>
            </a:pPr>
            <a:fld id="{3640C0CA-B138-4925-8D37-600517A8A3BB}" type="slidenum">
              <a:rPr lang="en-US" smtClean="0"/>
              <a:pPr>
                <a:defRPr/>
              </a:pPr>
              <a:t>3</a:t>
            </a:fld>
            <a:endParaRPr lang="en-US"/>
          </a:p>
        </p:txBody>
      </p:sp>
      <p:pic>
        <p:nvPicPr>
          <p:cNvPr id="5124" name="Picture 19"/>
          <p:cNvPicPr>
            <a:picLocks noGrp="1" noChangeAspect="1" noChangeArrowheads="1"/>
          </p:cNvPicPr>
          <p:nvPr>
            <p:ph idx="1"/>
          </p:nvPr>
        </p:nvPicPr>
        <p:blipFill>
          <a:blip r:embed="rId2"/>
          <a:srcRect/>
          <a:stretch>
            <a:fillRect/>
          </a:stretch>
        </p:blipFill>
        <p:spPr>
          <a:xfrm>
            <a:off x="0" y="0"/>
            <a:ext cx="9144000" cy="6858000"/>
          </a:xfrm>
          <a:noFill/>
        </p:spPr>
      </p:pic>
      <p:sp>
        <p:nvSpPr>
          <p:cNvPr id="7" name="Footer Placeholder 5"/>
          <p:cNvSpPr txBox="1">
            <a:spLocks/>
          </p:cNvSpPr>
          <p:nvPr/>
        </p:nvSpPr>
        <p:spPr>
          <a:xfrm>
            <a:off x="304800" y="6400800"/>
            <a:ext cx="8458200" cy="276225"/>
          </a:xfrm>
          <a:prstGeom prst="rect">
            <a:avLst/>
          </a:prstGeom>
          <a:solidFill>
            <a:schemeClr val="accent1"/>
          </a:solidFill>
        </p:spPr>
        <p:txBody>
          <a:bodyPr spcCol="3474720" anchor="ctr" anchorCtr="1">
            <a:spAutoFit/>
          </a:bodyPr>
          <a:lstStyle/>
          <a:p>
            <a:pPr algn="ctr" fontAlgn="auto">
              <a:spcBef>
                <a:spcPts val="0"/>
              </a:spcBef>
              <a:spcAft>
                <a:spcPts val="0"/>
              </a:spcAft>
              <a:defRPr/>
            </a:pPr>
            <a:r>
              <a:rPr lang="en-US" sz="1200" spc="900">
                <a:solidFill>
                  <a:schemeClr val="bg1"/>
                </a:solidFill>
                <a:latin typeface="+mn-lt"/>
              </a:rPr>
              <a:t>Mezan Executive Tower</a:t>
            </a:r>
            <a:endParaRPr lang="en-US" sz="1200" spc="900" dirty="0">
              <a:solidFill>
                <a:schemeClr val="bg1"/>
              </a:solidFill>
              <a:latin typeface="+mn-lt"/>
            </a:endParaRPr>
          </a:p>
        </p:txBody>
      </p:sp>
      <p:pic>
        <p:nvPicPr>
          <p:cNvPr id="5126" name="Picture 57" descr="valet-park"/>
          <p:cNvPicPr>
            <a:picLocks noChangeAspect="1" noChangeArrowheads="1"/>
          </p:cNvPicPr>
          <p:nvPr/>
        </p:nvPicPr>
        <p:blipFill>
          <a:blip r:embed="rId3"/>
          <a:srcRect/>
          <a:stretch>
            <a:fillRect/>
          </a:stretch>
        </p:blipFill>
        <p:spPr bwMode="auto">
          <a:xfrm>
            <a:off x="76200" y="5334000"/>
            <a:ext cx="914400" cy="914400"/>
          </a:xfrm>
          <a:prstGeom prst="rect">
            <a:avLst/>
          </a:prstGeom>
          <a:noFill/>
          <a:ln w="9525">
            <a:noFill/>
            <a:miter lim="800000"/>
            <a:headEnd/>
            <a:tailEnd/>
          </a:ln>
        </p:spPr>
      </p:pic>
      <p:pic>
        <p:nvPicPr>
          <p:cNvPr id="5127" name="Picture 48" descr="Generators"/>
          <p:cNvPicPr>
            <a:picLocks noChangeAspect="1" noChangeArrowheads="1"/>
          </p:cNvPicPr>
          <p:nvPr/>
        </p:nvPicPr>
        <p:blipFill>
          <a:blip r:embed="rId4"/>
          <a:srcRect/>
          <a:stretch>
            <a:fillRect/>
          </a:stretch>
        </p:blipFill>
        <p:spPr bwMode="auto">
          <a:xfrm>
            <a:off x="1058863" y="5334000"/>
            <a:ext cx="1150937" cy="914400"/>
          </a:xfrm>
          <a:prstGeom prst="rect">
            <a:avLst/>
          </a:prstGeom>
          <a:noFill/>
          <a:ln w="9525">
            <a:noFill/>
            <a:miter lim="800000"/>
            <a:headEnd/>
            <a:tailEnd/>
          </a:ln>
        </p:spPr>
      </p:pic>
      <p:pic>
        <p:nvPicPr>
          <p:cNvPr id="5128" name="Picture 55" descr="Fire Fighting System"/>
          <p:cNvPicPr>
            <a:picLocks noChangeAspect="1" noChangeArrowheads="1"/>
          </p:cNvPicPr>
          <p:nvPr/>
        </p:nvPicPr>
        <p:blipFill>
          <a:blip r:embed="rId5"/>
          <a:srcRect/>
          <a:stretch>
            <a:fillRect/>
          </a:stretch>
        </p:blipFill>
        <p:spPr bwMode="auto">
          <a:xfrm>
            <a:off x="2286000" y="5334000"/>
            <a:ext cx="990600" cy="914400"/>
          </a:xfrm>
          <a:prstGeom prst="rect">
            <a:avLst/>
          </a:prstGeom>
          <a:noFill/>
          <a:ln w="9525">
            <a:noFill/>
            <a:miter lim="800000"/>
            <a:headEnd/>
            <a:tailEnd/>
          </a:ln>
        </p:spPr>
      </p:pic>
      <p:pic>
        <p:nvPicPr>
          <p:cNvPr id="5129" name="Picture 22" descr="http://upload.wikimedia.org/wikipedia/commons/a/a1/Three_Surveillance_cameras.jpg"/>
          <p:cNvPicPr>
            <a:picLocks noChangeAspect="1" noChangeArrowheads="1"/>
          </p:cNvPicPr>
          <p:nvPr/>
        </p:nvPicPr>
        <p:blipFill>
          <a:blip r:embed="rId6"/>
          <a:srcRect/>
          <a:stretch>
            <a:fillRect/>
          </a:stretch>
        </p:blipFill>
        <p:spPr bwMode="auto">
          <a:xfrm>
            <a:off x="3352800" y="5334000"/>
            <a:ext cx="914400" cy="914400"/>
          </a:xfrm>
          <a:prstGeom prst="rect">
            <a:avLst/>
          </a:prstGeom>
          <a:noFill/>
          <a:ln w="9525">
            <a:noFill/>
            <a:miter lim="800000"/>
            <a:headEnd/>
            <a:tailEnd/>
          </a:ln>
        </p:spPr>
      </p:pic>
      <p:pic>
        <p:nvPicPr>
          <p:cNvPr id="5130" name="Picture 19" descr="http://www.river1037.com/Pics/Fun%20News%20Stories/customer_service_desk.jpg"/>
          <p:cNvPicPr>
            <a:picLocks noChangeAspect="1" noChangeArrowheads="1"/>
          </p:cNvPicPr>
          <p:nvPr/>
        </p:nvPicPr>
        <p:blipFill>
          <a:blip r:embed="rId7"/>
          <a:srcRect/>
          <a:stretch>
            <a:fillRect/>
          </a:stretch>
        </p:blipFill>
        <p:spPr bwMode="auto">
          <a:xfrm>
            <a:off x="4343400" y="5334000"/>
            <a:ext cx="914400" cy="9144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1D0C68C9-477B-4F36-B67B-E926D1E4188A}" type="slidenum">
              <a:rPr lang="en-US"/>
              <a:pPr>
                <a:defRPr/>
              </a:pPr>
              <a:t>4</a:t>
            </a:fld>
            <a:endParaRPr lang="en-US"/>
          </a:p>
        </p:txBody>
      </p:sp>
      <p:pic>
        <p:nvPicPr>
          <p:cNvPr id="3075" name="Picture 4"/>
          <p:cNvPicPr>
            <a:picLocks noChangeAspect="1" noChangeArrowheads="1"/>
          </p:cNvPicPr>
          <p:nvPr/>
        </p:nvPicPr>
        <p:blipFill>
          <a:blip r:embed="rId3"/>
          <a:srcRect/>
          <a:stretch>
            <a:fillRect/>
          </a:stretch>
        </p:blipFill>
        <p:spPr bwMode="auto">
          <a:xfrm>
            <a:off x="533400" y="5559425"/>
            <a:ext cx="609600" cy="317500"/>
          </a:xfrm>
          <a:prstGeom prst="rect">
            <a:avLst/>
          </a:prstGeom>
          <a:noFill/>
          <a:ln w="9525">
            <a:noFill/>
            <a:miter lim="800000"/>
            <a:headEnd/>
            <a:tailEnd/>
          </a:ln>
        </p:spPr>
      </p:pic>
      <p:pic>
        <p:nvPicPr>
          <p:cNvPr id="9" name="Picture 7"/>
          <p:cNvPicPr>
            <a:picLocks noChangeAspect="1" noChangeArrowheads="1"/>
          </p:cNvPicPr>
          <p:nvPr/>
        </p:nvPicPr>
        <p:blipFill>
          <a:blip r:embed="rId4" cstate="print"/>
          <a:srcRect/>
          <a:stretch>
            <a:fillRect/>
          </a:stretch>
        </p:blipFill>
        <p:spPr bwMode="auto">
          <a:xfrm>
            <a:off x="0" y="0"/>
            <a:ext cx="9144000" cy="6858000"/>
          </a:xfrm>
          <a:prstGeom prst="rect">
            <a:avLst/>
          </a:prstGeom>
          <a:noFill/>
          <a:ln w="9525">
            <a:noFill/>
            <a:miter lim="800000"/>
            <a:headEnd/>
            <a:tailEnd/>
          </a:ln>
          <a:effectLst>
            <a:softEdge rad="63500"/>
          </a:effectLst>
        </p:spPr>
      </p:pic>
      <p:sp>
        <p:nvSpPr>
          <p:cNvPr id="6" name="Footer Placeholder 5"/>
          <p:cNvSpPr>
            <a:spLocks noGrp="1"/>
          </p:cNvSpPr>
          <p:nvPr>
            <p:ph type="ftr" sz="quarter" idx="11"/>
          </p:nvPr>
        </p:nvSpPr>
        <p:spPr>
          <a:xfrm>
            <a:off x="304800" y="6400800"/>
            <a:ext cx="8458200" cy="276225"/>
          </a:xfrm>
          <a:solidFill>
            <a:schemeClr val="accent1"/>
          </a:solidFill>
        </p:spPr>
        <p:txBody>
          <a:bodyPr wrap="square" spcCol="3474720" anchorCtr="1">
            <a:spAutoFit/>
          </a:bodyPr>
          <a:lstStyle/>
          <a:p>
            <a:pPr>
              <a:defRPr/>
            </a:pPr>
            <a:r>
              <a:rPr lang="en-US" spc="900" dirty="0" err="1" smtClean="0">
                <a:solidFill>
                  <a:schemeClr val="bg1"/>
                </a:solidFill>
              </a:rPr>
              <a:t>Mezan</a:t>
            </a:r>
            <a:r>
              <a:rPr lang="en-US" spc="900" dirty="0" smtClean="0">
                <a:solidFill>
                  <a:schemeClr val="bg1"/>
                </a:solidFill>
              </a:rPr>
              <a:t> Executive Tower</a:t>
            </a:r>
            <a:endParaRPr lang="en-US" spc="9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C9100996-6141-4C61-95C5-513C49F292EE}" type="slidenum">
              <a:rPr lang="en-US"/>
              <a:pPr>
                <a:defRPr/>
              </a:pPr>
              <a:t>5</a:t>
            </a:fld>
            <a:endParaRPr lang="en-US"/>
          </a:p>
        </p:txBody>
      </p:sp>
      <p:sp>
        <p:nvSpPr>
          <p:cNvPr id="6147" name="Title 11"/>
          <p:cNvSpPr>
            <a:spLocks noGrp="1"/>
          </p:cNvSpPr>
          <p:nvPr>
            <p:ph type="title"/>
          </p:nvPr>
        </p:nvSpPr>
        <p:spPr/>
        <p:txBody>
          <a:bodyPr/>
          <a:lstStyle/>
          <a:p>
            <a:endParaRPr lang="en-US" smtClean="0"/>
          </a:p>
        </p:txBody>
      </p:sp>
      <p:pic>
        <p:nvPicPr>
          <p:cNvPr id="6148" name="Picture 7"/>
          <p:cNvPicPr>
            <a:picLocks noGrp="1" noChangeAspect="1" noChangeArrowheads="1"/>
          </p:cNvPicPr>
          <p:nvPr>
            <p:ph idx="1"/>
          </p:nvPr>
        </p:nvPicPr>
        <p:blipFill>
          <a:blip r:embed="rId3"/>
          <a:srcRect/>
          <a:stretch>
            <a:fillRect/>
          </a:stretch>
        </p:blipFill>
        <p:spPr>
          <a:xfrm>
            <a:off x="0" y="0"/>
            <a:ext cx="9144000" cy="6858000"/>
          </a:xfrm>
          <a:noFill/>
        </p:spPr>
      </p:pic>
      <p:sp>
        <p:nvSpPr>
          <p:cNvPr id="6" name="Footer Placeholder 5"/>
          <p:cNvSpPr>
            <a:spLocks noGrp="1"/>
          </p:cNvSpPr>
          <p:nvPr>
            <p:ph type="ftr" sz="quarter" idx="11"/>
          </p:nvPr>
        </p:nvSpPr>
        <p:spPr>
          <a:xfrm>
            <a:off x="304800" y="6429375"/>
            <a:ext cx="8458200" cy="276225"/>
          </a:xfrm>
          <a:solidFill>
            <a:schemeClr val="accent1"/>
          </a:solidFill>
        </p:spPr>
        <p:txBody>
          <a:bodyPr wrap="square" spcCol="3474720" anchorCtr="1">
            <a:spAutoFit/>
          </a:bodyPr>
          <a:lstStyle/>
          <a:p>
            <a:pPr>
              <a:defRPr/>
            </a:pPr>
            <a:r>
              <a:rPr lang="en-US" spc="900" dirty="0" err="1" smtClean="0">
                <a:solidFill>
                  <a:schemeClr val="bg1"/>
                </a:solidFill>
              </a:rPr>
              <a:t>Mezan</a:t>
            </a:r>
            <a:r>
              <a:rPr lang="en-US" spc="900" dirty="0" smtClean="0">
                <a:solidFill>
                  <a:schemeClr val="bg1"/>
                </a:solidFill>
              </a:rPr>
              <a:t> Executive Tower</a:t>
            </a:r>
            <a:endParaRPr lang="en-US" spc="9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3CBA1091-F4B5-4C93-8223-6F896C200520}" type="slidenum">
              <a:rPr lang="en-US"/>
              <a:pPr>
                <a:defRPr/>
              </a:pPr>
              <a:t>6</a:t>
            </a:fld>
            <a:endParaRPr lang="en-US"/>
          </a:p>
        </p:txBody>
      </p:sp>
      <p:sp>
        <p:nvSpPr>
          <p:cNvPr id="8" name="Footer Placeholder 5"/>
          <p:cNvSpPr>
            <a:spLocks noGrp="1"/>
          </p:cNvSpPr>
          <p:nvPr>
            <p:ph type="ftr" sz="quarter" idx="11"/>
          </p:nvPr>
        </p:nvSpPr>
        <p:spPr>
          <a:xfrm>
            <a:off x="381000" y="6400800"/>
            <a:ext cx="8458200" cy="276225"/>
          </a:xfrm>
          <a:solidFill>
            <a:schemeClr val="accent1"/>
          </a:solidFill>
        </p:spPr>
        <p:txBody>
          <a:bodyPr wrap="square" spcCol="3474720" anchorCtr="1">
            <a:spAutoFit/>
          </a:bodyPr>
          <a:lstStyle/>
          <a:p>
            <a:pPr>
              <a:defRPr/>
            </a:pPr>
            <a:r>
              <a:rPr lang="en-US" spc="900" dirty="0" err="1" smtClean="0">
                <a:solidFill>
                  <a:schemeClr val="bg1"/>
                </a:solidFill>
              </a:rPr>
              <a:t>Mezan</a:t>
            </a:r>
            <a:r>
              <a:rPr lang="en-US" spc="900" dirty="0" smtClean="0">
                <a:solidFill>
                  <a:schemeClr val="bg1"/>
                </a:solidFill>
              </a:rPr>
              <a:t> Executive Tower</a:t>
            </a:r>
            <a:endParaRPr lang="en-US" spc="900" dirty="0">
              <a:solidFill>
                <a:schemeClr val="bg1"/>
              </a:solidFill>
            </a:endParaRPr>
          </a:p>
        </p:txBody>
      </p:sp>
      <p:sp>
        <p:nvSpPr>
          <p:cNvPr id="7" name="Rectangle 45"/>
          <p:cNvSpPr>
            <a:spLocks noGrp="1"/>
          </p:cNvSpPr>
          <p:nvPr>
            <p:ph type="title"/>
          </p:nvPr>
        </p:nvSpPr>
        <p:spPr>
          <a:xfrm>
            <a:off x="381000" y="152400"/>
            <a:ext cx="8382000" cy="715963"/>
          </a:xfrm>
        </p:spPr>
        <p:txBody>
          <a:bodyPr rtlCol="0">
            <a:normAutofit/>
          </a:bodyPr>
          <a:lstStyle/>
          <a:p>
            <a:pPr algn="l" eaLnBrk="1" fontAlgn="auto" hangingPunct="1">
              <a:spcAft>
                <a:spcPts val="0"/>
              </a:spcAft>
              <a:defRPr/>
            </a:pPr>
            <a:r>
              <a:rPr lang="en-AU" sz="4000" b="1" spc="300" dirty="0" smtClean="0">
                <a:solidFill>
                  <a:schemeClr val="accent1">
                    <a:lumMod val="50000"/>
                  </a:schemeClr>
                </a:solidFill>
                <a:latin typeface="Utopia Std" pitchFamily="18" charset="0"/>
                <a:cs typeface="Arial" charset="0"/>
              </a:rPr>
              <a:t>Project Location Map</a:t>
            </a:r>
            <a:endParaRPr lang="en-US" sz="4000" b="1" spc="300" dirty="0" smtClean="0">
              <a:solidFill>
                <a:schemeClr val="accent1">
                  <a:lumMod val="50000"/>
                </a:schemeClr>
              </a:solidFill>
              <a:latin typeface="Utopia Std" pitchFamily="18" charset="0"/>
              <a:cs typeface="Arial" charset="0"/>
            </a:endParaRPr>
          </a:p>
        </p:txBody>
      </p:sp>
      <p:pic>
        <p:nvPicPr>
          <p:cNvPr id="7173" name="Picture 2"/>
          <p:cNvPicPr>
            <a:picLocks noGrp="1" noChangeAspect="1" noChangeArrowheads="1"/>
          </p:cNvPicPr>
          <p:nvPr>
            <p:ph idx="1"/>
          </p:nvPr>
        </p:nvPicPr>
        <p:blipFill>
          <a:blip r:embed="rId3"/>
          <a:srcRect/>
          <a:stretch>
            <a:fillRect/>
          </a:stretch>
        </p:blipFill>
        <p:spPr>
          <a:xfrm>
            <a:off x="381000" y="990600"/>
            <a:ext cx="8382000" cy="5257800"/>
          </a:xfrm>
        </p:spPr>
      </p:pic>
      <p:pic>
        <p:nvPicPr>
          <p:cNvPr id="7174" name="Picture 2" descr="D:\MTC Shot\DSC_7500.JPG"/>
          <p:cNvPicPr>
            <a:picLocks noChangeAspect="1" noChangeArrowheads="1"/>
          </p:cNvPicPr>
          <p:nvPr/>
        </p:nvPicPr>
        <p:blipFill>
          <a:blip r:embed="rId4"/>
          <a:srcRect/>
          <a:stretch>
            <a:fillRect/>
          </a:stretch>
        </p:blipFill>
        <p:spPr bwMode="auto">
          <a:xfrm>
            <a:off x="3733800" y="4876800"/>
            <a:ext cx="454025" cy="682625"/>
          </a:xfrm>
          <a:prstGeom prst="rect">
            <a:avLst/>
          </a:prstGeom>
          <a:noFill/>
          <a:ln w="9525">
            <a:noFill/>
            <a:miter lim="800000"/>
            <a:headEnd/>
            <a:tailEnd/>
          </a:ln>
        </p:spPr>
      </p:pic>
      <p:sp>
        <p:nvSpPr>
          <p:cNvPr id="10" name="Rectangle 45"/>
          <p:cNvSpPr txBox="1">
            <a:spLocks/>
          </p:cNvSpPr>
          <p:nvPr/>
        </p:nvSpPr>
        <p:spPr bwMode="auto">
          <a:xfrm>
            <a:off x="2209800" y="5562600"/>
            <a:ext cx="1905000" cy="487363"/>
          </a:xfrm>
          <a:prstGeom prst="rect">
            <a:avLst/>
          </a:prstGeom>
          <a:solidFill>
            <a:schemeClr val="bg1"/>
          </a:solidFill>
          <a:ln w="9525">
            <a:noFill/>
            <a:miter lim="800000"/>
            <a:headEnd/>
            <a:tailEnd/>
          </a:ln>
        </p:spPr>
        <p:txBody>
          <a:bodyPr anchor="ctr">
            <a:normAutofit fontScale="92500" lnSpcReduction="20000"/>
          </a:bodyPr>
          <a:lstStyle/>
          <a:p>
            <a:pPr fontAlgn="auto">
              <a:spcAft>
                <a:spcPts val="0"/>
              </a:spcAft>
              <a:defRPr/>
            </a:pPr>
            <a:r>
              <a:rPr lang="en-AU" sz="1600" b="1" dirty="0">
                <a:solidFill>
                  <a:schemeClr val="bg2"/>
                </a:solidFill>
                <a:latin typeface="Utopia Std" pitchFamily="18" charset="0"/>
                <a:ea typeface="+mj-ea"/>
                <a:cs typeface="Arial" charset="0"/>
              </a:rPr>
              <a:t>Mezan Executive Tower</a:t>
            </a:r>
            <a:endParaRPr lang="en-US" sz="4000" b="1" dirty="0">
              <a:solidFill>
                <a:schemeClr val="bg2"/>
              </a:solidFill>
              <a:latin typeface="Utopia Std" pitchFamily="18" charset="0"/>
              <a:ea typeface="+mj-ea"/>
              <a:cs typeface="Arial" charset="0"/>
            </a:endParaRPr>
          </a:p>
        </p:txBody>
      </p:sp>
      <p:sp>
        <p:nvSpPr>
          <p:cNvPr id="9" name="Rectangle 45"/>
          <p:cNvSpPr txBox="1">
            <a:spLocks/>
          </p:cNvSpPr>
          <p:nvPr/>
        </p:nvSpPr>
        <p:spPr bwMode="auto">
          <a:xfrm>
            <a:off x="1981200" y="5410200"/>
            <a:ext cx="2819400" cy="715963"/>
          </a:xfrm>
          <a:prstGeom prst="rect">
            <a:avLst/>
          </a:prstGeom>
          <a:noFill/>
          <a:ln w="9525">
            <a:noFill/>
            <a:miter lim="800000"/>
            <a:headEnd/>
            <a:tailEnd/>
          </a:ln>
        </p:spPr>
        <p:txBody>
          <a:bodyPr anchor="ctr">
            <a:normAutofit/>
          </a:bodyPr>
          <a:lstStyle/>
          <a:p>
            <a:pPr fontAlgn="auto">
              <a:spcAft>
                <a:spcPts val="0"/>
              </a:spcAft>
              <a:defRPr/>
            </a:pPr>
            <a:r>
              <a:rPr lang="en-AU" sz="1600" b="1" dirty="0">
                <a:solidFill>
                  <a:schemeClr val="accent1">
                    <a:lumMod val="50000"/>
                  </a:schemeClr>
                </a:solidFill>
                <a:latin typeface="Utopia Std" pitchFamily="18" charset="0"/>
                <a:ea typeface="+mj-ea"/>
                <a:cs typeface="Arial" charset="0"/>
              </a:rPr>
              <a:t>Mezan Executive Tower</a:t>
            </a:r>
            <a:endParaRPr lang="en-US" sz="4000" b="1" dirty="0">
              <a:solidFill>
                <a:schemeClr val="accent1">
                  <a:lumMod val="50000"/>
                </a:schemeClr>
              </a:solidFill>
              <a:latin typeface="Utopia Std" pitchFamily="18" charset="0"/>
              <a:ea typeface="+mj-ea"/>
              <a:cs typeface="Arial" charset="0"/>
            </a:endParaRPr>
          </a:p>
        </p:txBody>
      </p:sp>
      <p:pic>
        <p:nvPicPr>
          <p:cNvPr id="11" name="Picture 18"/>
          <p:cNvPicPr>
            <a:picLocks noChangeAspect="1" noChangeArrowheads="1"/>
          </p:cNvPicPr>
          <p:nvPr/>
        </p:nvPicPr>
        <p:blipFill>
          <a:blip r:embed="rId5" cstate="print"/>
          <a:srcRect/>
          <a:stretch>
            <a:fillRect/>
          </a:stretch>
        </p:blipFill>
        <p:spPr bwMode="auto">
          <a:xfrm>
            <a:off x="-1" y="0"/>
            <a:ext cx="9144001" cy="6858000"/>
          </a:xfrm>
          <a:prstGeom prst="rect">
            <a:avLst/>
          </a:prstGeom>
          <a:noFill/>
          <a:ln w="9525">
            <a:noFill/>
            <a:miter lim="800000"/>
            <a:headEnd/>
            <a:tailEnd/>
          </a:ln>
          <a:effectLst/>
          <a:scene3d>
            <a:camera prst="orthographicFront">
              <a:rot lat="0" lon="0" rev="0"/>
            </a:camera>
            <a:lightRig rig="chilly" dir="t">
              <a:rot lat="0" lon="0" rev="18480000"/>
            </a:lightRig>
          </a:scene3d>
          <a:sp3d prstMaterial="clear">
            <a:bevelT h="63500"/>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0" name="Picture 18"/>
          <p:cNvPicPr>
            <a:picLocks noChangeAspect="1" noChangeArrowheads="1"/>
          </p:cNvPicPr>
          <p:nvPr/>
        </p:nvPicPr>
        <p:blipFill>
          <a:blip r:embed="rId3" cstate="print"/>
          <a:srcRect/>
          <a:stretch>
            <a:fillRect/>
          </a:stretch>
        </p:blipFill>
        <p:spPr bwMode="auto">
          <a:xfrm>
            <a:off x="-1" y="0"/>
            <a:ext cx="9144001" cy="6858000"/>
          </a:xfrm>
          <a:prstGeom prst="rect">
            <a:avLst/>
          </a:prstGeom>
          <a:noFill/>
          <a:ln w="9525">
            <a:noFill/>
            <a:miter lim="800000"/>
            <a:headEnd/>
            <a:tailEnd/>
          </a:ln>
          <a:effectLst/>
          <a:scene3d>
            <a:camera prst="orthographicFront">
              <a:rot lat="0" lon="0" rev="0"/>
            </a:camera>
            <a:lightRig rig="chilly" dir="t">
              <a:rot lat="0" lon="0" rev="18480000"/>
            </a:lightRig>
          </a:scene3d>
          <a:sp3d prstMaterial="clear">
            <a:bevelT h="63500"/>
          </a:sp3d>
        </p:spPr>
      </p:pic>
      <p:sp>
        <p:nvSpPr>
          <p:cNvPr id="5" name="Slide Number Placeholder 4"/>
          <p:cNvSpPr>
            <a:spLocks noGrp="1"/>
          </p:cNvSpPr>
          <p:nvPr>
            <p:ph type="sldNum" sz="quarter" idx="12"/>
          </p:nvPr>
        </p:nvSpPr>
        <p:spPr/>
        <p:txBody>
          <a:bodyPr/>
          <a:lstStyle/>
          <a:p>
            <a:pPr>
              <a:defRPr/>
            </a:pPr>
            <a:fld id="{DB70B431-8EFC-4D4C-A18F-970AD1C40DF9}" type="slidenum">
              <a:rPr lang="en-US"/>
              <a:pPr>
                <a:defRPr/>
              </a:pPr>
              <a:t>7</a:t>
            </a:fld>
            <a:endParaRPr lang="en-US"/>
          </a:p>
        </p:txBody>
      </p:sp>
      <p:sp>
        <p:nvSpPr>
          <p:cNvPr id="8" name="Footer Placeholder 5"/>
          <p:cNvSpPr>
            <a:spLocks noGrp="1"/>
          </p:cNvSpPr>
          <p:nvPr>
            <p:ph type="ftr" sz="quarter" idx="11"/>
          </p:nvPr>
        </p:nvSpPr>
        <p:spPr>
          <a:xfrm>
            <a:off x="304800" y="6400800"/>
            <a:ext cx="8458200" cy="276225"/>
          </a:xfrm>
          <a:solidFill>
            <a:schemeClr val="accent1"/>
          </a:solidFill>
        </p:spPr>
        <p:txBody>
          <a:bodyPr wrap="square" spcCol="3474720" anchorCtr="1">
            <a:spAutoFit/>
          </a:bodyPr>
          <a:lstStyle/>
          <a:p>
            <a:pPr>
              <a:defRPr/>
            </a:pPr>
            <a:r>
              <a:rPr lang="en-US" spc="900" dirty="0" err="1" smtClean="0">
                <a:solidFill>
                  <a:schemeClr val="bg1"/>
                </a:solidFill>
              </a:rPr>
              <a:t>Mezan</a:t>
            </a:r>
            <a:r>
              <a:rPr lang="en-US" spc="900" dirty="0" smtClean="0">
                <a:solidFill>
                  <a:schemeClr val="bg1"/>
                </a:solidFill>
              </a:rPr>
              <a:t> Executive Tower</a:t>
            </a:r>
            <a:endParaRPr lang="en-US" spc="900" dirty="0">
              <a:solidFill>
                <a:schemeClr val="bg1"/>
              </a:solidFill>
            </a:endParaRPr>
          </a:p>
        </p:txBody>
      </p:sp>
      <p:sp>
        <p:nvSpPr>
          <p:cNvPr id="7" name="Rectangle 5"/>
          <p:cNvSpPr>
            <a:spLocks noGrp="1"/>
          </p:cNvSpPr>
          <p:nvPr>
            <p:ph type="title"/>
          </p:nvPr>
        </p:nvSpPr>
        <p:spPr>
          <a:xfrm>
            <a:off x="457200" y="228600"/>
            <a:ext cx="7772400" cy="762000"/>
          </a:xfrm>
        </p:spPr>
        <p:txBody>
          <a:bodyPr rtlCol="0">
            <a:normAutofit/>
          </a:bodyPr>
          <a:lstStyle/>
          <a:p>
            <a:pPr algn="l" eaLnBrk="1" fontAlgn="auto" hangingPunct="1">
              <a:spcAft>
                <a:spcPts val="0"/>
              </a:spcAft>
              <a:defRPr/>
            </a:pPr>
            <a:r>
              <a:rPr lang="en-AU" sz="4000" b="1" spc="300" dirty="0" smtClean="0">
                <a:solidFill>
                  <a:schemeClr val="accent1">
                    <a:lumMod val="50000"/>
                  </a:schemeClr>
                </a:solidFill>
                <a:latin typeface="Utopia Std" pitchFamily="18" charset="0"/>
                <a:cs typeface="Arial" charset="0"/>
              </a:rPr>
              <a:t>People Behind The Project</a:t>
            </a:r>
            <a:endParaRPr lang="en-US" sz="4000" b="1" spc="300" dirty="0" smtClean="0">
              <a:solidFill>
                <a:schemeClr val="accent1">
                  <a:lumMod val="50000"/>
                </a:schemeClr>
              </a:solidFill>
              <a:latin typeface="Utopia Std" pitchFamily="18" charset="0"/>
              <a:cs typeface="Arial" charset="0"/>
            </a:endParaRPr>
          </a:p>
        </p:txBody>
      </p:sp>
      <p:pic>
        <p:nvPicPr>
          <p:cNvPr id="12" name="Picture 6" descr="H:\D backup April 24, 2013\MTC\mezan.png"/>
          <p:cNvPicPr>
            <a:picLocks noGrp="1" noChangeAspect="1" noChangeArrowheads="1"/>
          </p:cNvPicPr>
          <p:nvPr>
            <p:ph idx="1"/>
          </p:nvPr>
        </p:nvPicPr>
        <p:blipFill>
          <a:blip r:embed="rId4" cstate="print"/>
          <a:srcRect/>
          <a:stretch>
            <a:fillRect/>
          </a:stretch>
        </p:blipFill>
        <p:spPr>
          <a:xfrm>
            <a:off x="762000" y="1066800"/>
            <a:ext cx="1524000" cy="1524000"/>
          </a:xfrm>
          <a:solidFill>
            <a:schemeClr val="accent1"/>
          </a:solidFill>
          <a:ln>
            <a:gradFill flip="none" rotWithShape="1">
              <a:gsLst>
                <a:gs pos="0">
                  <a:schemeClr val="accent1"/>
                </a:gs>
                <a:gs pos="25000">
                  <a:srgbClr val="21D6E0"/>
                </a:gs>
                <a:gs pos="75000">
                  <a:srgbClr val="0087E6"/>
                </a:gs>
                <a:gs pos="100000">
                  <a:srgbClr val="005CBF"/>
                </a:gs>
              </a:gsLst>
              <a:lin ang="5400000" scaled="1"/>
              <a:tileRect/>
            </a:gradFill>
          </a:ln>
          <a:effectLst>
            <a:innerShdw blurRad="114300">
              <a:schemeClr val="accent1"/>
            </a:innerShdw>
          </a:effectLst>
        </p:spPr>
      </p:pic>
      <p:sp>
        <p:nvSpPr>
          <p:cNvPr id="13" name="Title 1"/>
          <p:cNvSpPr txBox="1">
            <a:spLocks/>
          </p:cNvSpPr>
          <p:nvPr/>
        </p:nvSpPr>
        <p:spPr>
          <a:xfrm>
            <a:off x="2971800" y="914400"/>
            <a:ext cx="3733800" cy="1143000"/>
          </a:xfrm>
          <a:prstGeom prst="rect">
            <a:avLst/>
          </a:prstGeom>
        </p:spPr>
        <p:txBody>
          <a:bodyPr anchor="ctr">
            <a:normAutofit fontScale="45000" lnSpcReduction="20000"/>
          </a:bodyPr>
          <a:lstStyle/>
          <a:p>
            <a:pPr algn="ctr" fontAlgn="auto">
              <a:lnSpc>
                <a:spcPct val="120000"/>
              </a:lnSpc>
              <a:spcAft>
                <a:spcPts val="0"/>
              </a:spcAft>
              <a:defRPr/>
            </a:pPr>
            <a:r>
              <a:rPr lang="en-US" sz="10700" b="1" dirty="0" err="1">
                <a:solidFill>
                  <a:srgbClr val="FF0000"/>
                </a:solidFill>
                <a:latin typeface="+mj-lt"/>
                <a:ea typeface="+mj-ea"/>
                <a:cs typeface="+mj-cs"/>
              </a:rPr>
              <a:t>Mezan</a:t>
            </a:r>
            <a:r>
              <a:rPr lang="en-US" sz="10700" b="1" dirty="0">
                <a:solidFill>
                  <a:srgbClr val="FF0000"/>
                </a:solidFill>
                <a:latin typeface="+mj-lt"/>
                <a:ea typeface="+mj-ea"/>
                <a:cs typeface="+mj-cs"/>
              </a:rPr>
              <a:t> Group</a:t>
            </a:r>
            <a:r>
              <a:rPr lang="en-US" sz="5300" dirty="0">
                <a:latin typeface="+mj-lt"/>
                <a:ea typeface="+mj-ea"/>
                <a:cs typeface="+mj-cs"/>
              </a:rPr>
              <a:t/>
            </a:r>
            <a:br>
              <a:rPr lang="en-US" sz="5300" dirty="0">
                <a:latin typeface="+mj-lt"/>
                <a:ea typeface="+mj-ea"/>
                <a:cs typeface="+mj-cs"/>
              </a:rPr>
            </a:br>
            <a:r>
              <a:rPr lang="en-US" sz="4000" b="1" dirty="0">
                <a:solidFill>
                  <a:srgbClr val="FF0000"/>
                </a:solidFill>
                <a:latin typeface="+mj-lt"/>
                <a:ea typeface="+mj-ea"/>
                <a:cs typeface="+mj-cs"/>
              </a:rPr>
              <a:t>www.mezandevelopers.com</a:t>
            </a:r>
            <a:endParaRPr lang="en-US" sz="5300" b="1" dirty="0">
              <a:solidFill>
                <a:srgbClr val="FF0000"/>
              </a:solidFill>
              <a:latin typeface="+mj-lt"/>
              <a:ea typeface="+mj-ea"/>
              <a:cs typeface="+mj-cs"/>
            </a:endParaRPr>
          </a:p>
        </p:txBody>
      </p:sp>
      <p:pic>
        <p:nvPicPr>
          <p:cNvPr id="14" name="Picture 2" descr="C:\Users\azhar\AppData\Local\Microsoft\Windows\Temporary Internet Files\Content.Outlook\G8PY1PU6\Mezan 10x4 Frontlit (2).jpg"/>
          <p:cNvPicPr>
            <a:picLocks noChangeAspect="1" noChangeArrowheads="1"/>
          </p:cNvPicPr>
          <p:nvPr/>
        </p:nvPicPr>
        <p:blipFill>
          <a:blip r:embed="rId5"/>
          <a:srcRect/>
          <a:stretch>
            <a:fillRect/>
          </a:stretch>
        </p:blipFill>
        <p:spPr bwMode="auto">
          <a:xfrm>
            <a:off x="5105400" y="2209800"/>
            <a:ext cx="3200400" cy="1279525"/>
          </a:xfrm>
          <a:prstGeom prst="rect">
            <a:avLst/>
          </a:prstGeom>
          <a:noFill/>
          <a:ln w="9525">
            <a:noFill/>
            <a:miter lim="800000"/>
            <a:headEnd/>
            <a:tailEnd/>
          </a:ln>
        </p:spPr>
      </p:pic>
      <p:pic>
        <p:nvPicPr>
          <p:cNvPr id="15" name="Picture 3" descr="C:\Users\azhar\Desktop\images.jpg"/>
          <p:cNvPicPr>
            <a:picLocks noChangeAspect="1" noChangeArrowheads="1"/>
          </p:cNvPicPr>
          <p:nvPr/>
        </p:nvPicPr>
        <p:blipFill>
          <a:blip r:embed="rId6"/>
          <a:srcRect/>
          <a:stretch>
            <a:fillRect/>
          </a:stretch>
        </p:blipFill>
        <p:spPr bwMode="auto">
          <a:xfrm>
            <a:off x="5105400" y="3657600"/>
            <a:ext cx="1973263" cy="1162050"/>
          </a:xfrm>
          <a:prstGeom prst="rect">
            <a:avLst/>
          </a:prstGeom>
          <a:noFill/>
          <a:ln w="9525">
            <a:noFill/>
            <a:miter lim="800000"/>
            <a:headEnd/>
            <a:tailEnd/>
          </a:ln>
        </p:spPr>
      </p:pic>
      <p:sp>
        <p:nvSpPr>
          <p:cNvPr id="16" name="Content Placeholder 2"/>
          <p:cNvSpPr txBox="1">
            <a:spLocks/>
          </p:cNvSpPr>
          <p:nvPr/>
        </p:nvSpPr>
        <p:spPr>
          <a:xfrm>
            <a:off x="457200" y="2590800"/>
            <a:ext cx="4495800" cy="3124200"/>
          </a:xfrm>
          <a:prstGeom prst="rect">
            <a:avLst/>
          </a:prstGeom>
        </p:spPr>
        <p:txBody>
          <a:bodyPr>
            <a:normAutofit/>
          </a:bodyPr>
          <a:lstStyle/>
          <a:p>
            <a:pPr marL="342900" indent="-342900" fontAlgn="auto">
              <a:spcBef>
                <a:spcPct val="20000"/>
              </a:spcBef>
              <a:spcAft>
                <a:spcPts val="0"/>
              </a:spcAft>
              <a:buFont typeface="Arial" pitchFamily="34" charset="0"/>
              <a:buChar char="•"/>
              <a:defRPr/>
            </a:pPr>
            <a:r>
              <a:rPr lang="en-US" sz="2400" b="1" spc="300" dirty="0">
                <a:solidFill>
                  <a:schemeClr val="accent1">
                    <a:lumMod val="50000"/>
                  </a:schemeClr>
                </a:solidFill>
                <a:latin typeface="Utopia Std"/>
              </a:rPr>
              <a:t>Edible Oil</a:t>
            </a:r>
          </a:p>
          <a:p>
            <a:pPr marL="342900" indent="-342900" fontAlgn="auto">
              <a:spcBef>
                <a:spcPct val="20000"/>
              </a:spcBef>
              <a:spcAft>
                <a:spcPts val="0"/>
              </a:spcAft>
              <a:buFont typeface="Arial" pitchFamily="34" charset="0"/>
              <a:buChar char="•"/>
              <a:defRPr/>
            </a:pPr>
            <a:r>
              <a:rPr lang="en-US" sz="2400" b="1" spc="300" dirty="0">
                <a:solidFill>
                  <a:schemeClr val="accent1">
                    <a:lumMod val="50000"/>
                  </a:schemeClr>
                </a:solidFill>
                <a:latin typeface="Utopia Std"/>
              </a:rPr>
              <a:t>Banaspati</a:t>
            </a:r>
          </a:p>
          <a:p>
            <a:pPr marL="342900" indent="-342900" fontAlgn="auto">
              <a:spcBef>
                <a:spcPct val="20000"/>
              </a:spcBef>
              <a:spcAft>
                <a:spcPts val="0"/>
              </a:spcAft>
              <a:buFont typeface="Arial" pitchFamily="34" charset="0"/>
              <a:buChar char="•"/>
              <a:defRPr/>
            </a:pPr>
            <a:r>
              <a:rPr lang="en-US" sz="2400" b="1" spc="300" dirty="0">
                <a:solidFill>
                  <a:schemeClr val="accent1">
                    <a:lumMod val="50000"/>
                  </a:schemeClr>
                </a:solidFill>
                <a:latin typeface="Utopia Std"/>
              </a:rPr>
              <a:t>Industrial Margarine</a:t>
            </a:r>
          </a:p>
          <a:p>
            <a:pPr marL="342900" indent="-342900" fontAlgn="auto">
              <a:spcBef>
                <a:spcPct val="20000"/>
              </a:spcBef>
              <a:spcAft>
                <a:spcPts val="0"/>
              </a:spcAft>
              <a:buFont typeface="Arial" pitchFamily="34" charset="0"/>
              <a:buChar char="•"/>
              <a:defRPr/>
            </a:pPr>
            <a:r>
              <a:rPr lang="en-US" sz="2400" b="1" spc="300" dirty="0">
                <a:solidFill>
                  <a:schemeClr val="accent1">
                    <a:lumMod val="50000"/>
                  </a:schemeClr>
                </a:solidFill>
                <a:latin typeface="Utopia Std"/>
              </a:rPr>
              <a:t>HORECA Specialties</a:t>
            </a:r>
          </a:p>
          <a:p>
            <a:pPr marL="342900" indent="-342900" fontAlgn="auto">
              <a:spcBef>
                <a:spcPct val="20000"/>
              </a:spcBef>
              <a:spcAft>
                <a:spcPts val="0"/>
              </a:spcAft>
              <a:buFont typeface="Arial" pitchFamily="34" charset="0"/>
              <a:buChar char="•"/>
              <a:defRPr/>
            </a:pPr>
            <a:r>
              <a:rPr lang="en-US" sz="2400" b="1" spc="300" dirty="0">
                <a:solidFill>
                  <a:schemeClr val="accent1">
                    <a:lumMod val="50000"/>
                  </a:schemeClr>
                </a:solidFill>
                <a:latin typeface="Utopia Std"/>
              </a:rPr>
              <a:t>Sugar &amp; Allied</a:t>
            </a:r>
          </a:p>
          <a:p>
            <a:pPr marL="342900" indent="-342900" fontAlgn="auto">
              <a:spcBef>
                <a:spcPct val="20000"/>
              </a:spcBef>
              <a:spcAft>
                <a:spcPts val="0"/>
              </a:spcAft>
              <a:buFont typeface="Arial" pitchFamily="34" charset="0"/>
              <a:buChar char="•"/>
              <a:defRPr/>
            </a:pPr>
            <a:r>
              <a:rPr lang="en-US" sz="2400" b="1" spc="300" dirty="0">
                <a:solidFill>
                  <a:schemeClr val="accent1">
                    <a:lumMod val="50000"/>
                  </a:schemeClr>
                </a:solidFill>
                <a:latin typeface="Utopia Std"/>
              </a:rPr>
              <a:t>Construction</a:t>
            </a:r>
            <a:endParaRPr lang="en-US" sz="2800" b="1" spc="300" dirty="0">
              <a:solidFill>
                <a:schemeClr val="accent1">
                  <a:lumMod val="50000"/>
                </a:schemeClr>
              </a:solidFill>
              <a:latin typeface="Utopia Std"/>
            </a:endParaRPr>
          </a:p>
          <a:p>
            <a:pPr marL="342900" indent="-342900" fontAlgn="auto">
              <a:spcBef>
                <a:spcPct val="20000"/>
              </a:spcBef>
              <a:spcAft>
                <a:spcPts val="0"/>
              </a:spcAft>
              <a:buFont typeface="Arial" pitchFamily="34" charset="0"/>
              <a:buNone/>
              <a:defRPr/>
            </a:pPr>
            <a:endParaRPr lang="en-US" sz="3200" dirty="0">
              <a:latin typeface="+mn-lt"/>
            </a:endParaRPr>
          </a:p>
        </p:txBody>
      </p:sp>
      <p:pic>
        <p:nvPicPr>
          <p:cNvPr id="17" name="Picture 7" descr="C:\Users\azhar\AppData\Local\Temp\Rar$DI00.535\IMAG0690.jpg"/>
          <p:cNvPicPr>
            <a:picLocks noChangeAspect="1" noChangeArrowheads="1"/>
          </p:cNvPicPr>
          <p:nvPr/>
        </p:nvPicPr>
        <p:blipFill>
          <a:blip r:embed="rId7"/>
          <a:srcRect/>
          <a:stretch>
            <a:fillRect/>
          </a:stretch>
        </p:blipFill>
        <p:spPr bwMode="auto">
          <a:xfrm>
            <a:off x="7239000" y="3657600"/>
            <a:ext cx="1123950" cy="2438400"/>
          </a:xfrm>
          <a:prstGeom prst="rect">
            <a:avLst/>
          </a:prstGeom>
          <a:noFill/>
          <a:ln w="9525">
            <a:noFill/>
            <a:miter lim="800000"/>
            <a:headEnd/>
            <a:tailEnd/>
          </a:ln>
        </p:spPr>
      </p:pic>
      <p:pic>
        <p:nvPicPr>
          <p:cNvPr id="18" name="Picture 4" descr="C:\Users\azhar\AppData\Local\Temp\Rar$DI00.273\IMAG0141.jpg"/>
          <p:cNvPicPr>
            <a:picLocks noChangeAspect="1" noChangeArrowheads="1"/>
          </p:cNvPicPr>
          <p:nvPr/>
        </p:nvPicPr>
        <p:blipFill>
          <a:blip r:embed="rId8"/>
          <a:srcRect/>
          <a:stretch>
            <a:fillRect/>
          </a:stretch>
        </p:blipFill>
        <p:spPr bwMode="auto">
          <a:xfrm>
            <a:off x="5105400" y="4953000"/>
            <a:ext cx="2003425" cy="1130300"/>
          </a:xfrm>
          <a:prstGeom prst="rect">
            <a:avLst/>
          </a:prstGeom>
          <a:noFill/>
          <a:ln w="9525">
            <a:noFill/>
            <a:miter lim="800000"/>
            <a:headEnd/>
            <a:tailEnd/>
          </a:ln>
        </p:spPr>
      </p:pic>
      <p:pic>
        <p:nvPicPr>
          <p:cNvPr id="8205" name="Picture 14" descr="C:\Users\azhar\Desktop\images (5).jpg"/>
          <p:cNvPicPr>
            <a:picLocks noChangeAspect="1" noChangeArrowheads="1"/>
          </p:cNvPicPr>
          <p:nvPr/>
        </p:nvPicPr>
        <p:blipFill>
          <a:blip r:embed="rId9"/>
          <a:srcRect/>
          <a:stretch>
            <a:fillRect/>
          </a:stretch>
        </p:blipFill>
        <p:spPr bwMode="auto">
          <a:xfrm>
            <a:off x="609600" y="5943600"/>
            <a:ext cx="752475" cy="374650"/>
          </a:xfrm>
          <a:prstGeom prst="rect">
            <a:avLst/>
          </a:prstGeom>
          <a:noFill/>
          <a:ln w="9525">
            <a:noFill/>
            <a:miter lim="800000"/>
            <a:headEnd/>
            <a:tailEnd/>
          </a:ln>
        </p:spPr>
      </p:pic>
      <p:pic>
        <p:nvPicPr>
          <p:cNvPr id="8206" name="Picture 11" descr="C:\Users\azhar\Desktop\download (1).jpg"/>
          <p:cNvPicPr>
            <a:picLocks noChangeAspect="1" noChangeArrowheads="1"/>
          </p:cNvPicPr>
          <p:nvPr/>
        </p:nvPicPr>
        <p:blipFill>
          <a:blip r:embed="rId10"/>
          <a:srcRect/>
          <a:stretch>
            <a:fillRect/>
          </a:stretch>
        </p:blipFill>
        <p:spPr bwMode="auto">
          <a:xfrm>
            <a:off x="1484313" y="5943600"/>
            <a:ext cx="573087" cy="381000"/>
          </a:xfrm>
          <a:prstGeom prst="rect">
            <a:avLst/>
          </a:prstGeom>
          <a:noFill/>
          <a:ln w="9525">
            <a:noFill/>
            <a:miter lim="800000"/>
            <a:headEnd/>
            <a:tailEnd/>
          </a:ln>
        </p:spPr>
      </p:pic>
      <p:pic>
        <p:nvPicPr>
          <p:cNvPr id="8207" name="Picture 9" descr="C:\Users\azhar\Desktop\images (4).jpg"/>
          <p:cNvPicPr>
            <a:picLocks noChangeAspect="1" noChangeArrowheads="1"/>
          </p:cNvPicPr>
          <p:nvPr/>
        </p:nvPicPr>
        <p:blipFill>
          <a:blip r:embed="rId11"/>
          <a:srcRect/>
          <a:stretch>
            <a:fillRect/>
          </a:stretch>
        </p:blipFill>
        <p:spPr bwMode="auto">
          <a:xfrm>
            <a:off x="2133600" y="5943600"/>
            <a:ext cx="395288" cy="387350"/>
          </a:xfrm>
          <a:prstGeom prst="rect">
            <a:avLst/>
          </a:prstGeom>
          <a:noFill/>
          <a:ln w="9525">
            <a:noFill/>
            <a:miter lim="800000"/>
            <a:headEnd/>
            <a:tailEnd/>
          </a:ln>
        </p:spPr>
      </p:pic>
      <p:pic>
        <p:nvPicPr>
          <p:cNvPr id="8208" name="Picture 10" descr="C:\Users\azhar\Desktop\images (3).jpg"/>
          <p:cNvPicPr>
            <a:picLocks noChangeAspect="1" noChangeArrowheads="1"/>
          </p:cNvPicPr>
          <p:nvPr/>
        </p:nvPicPr>
        <p:blipFill>
          <a:blip r:embed="rId12"/>
          <a:srcRect/>
          <a:stretch>
            <a:fillRect/>
          </a:stretch>
        </p:blipFill>
        <p:spPr bwMode="auto">
          <a:xfrm>
            <a:off x="2590800" y="5943600"/>
            <a:ext cx="385763" cy="385763"/>
          </a:xfrm>
          <a:prstGeom prst="rect">
            <a:avLst/>
          </a:prstGeom>
          <a:noFill/>
          <a:ln w="9525">
            <a:noFill/>
            <a:miter lim="800000"/>
            <a:headEnd/>
            <a:tailEnd/>
          </a:ln>
        </p:spPr>
      </p:pic>
      <p:pic>
        <p:nvPicPr>
          <p:cNvPr id="8209" name="Picture 13" descr="https://encrypted-tbn2.gstatic.com/images?q=tbn:ANd9GcSE7xXYqrwZxVNX_M4iLLcLjt5jltGhh8yHu654wXFW_ZmtrlTImQ"/>
          <p:cNvPicPr>
            <a:picLocks noChangeAspect="1" noChangeArrowheads="1"/>
          </p:cNvPicPr>
          <p:nvPr/>
        </p:nvPicPr>
        <p:blipFill>
          <a:blip r:embed="rId13"/>
          <a:srcRect/>
          <a:stretch>
            <a:fillRect/>
          </a:stretch>
        </p:blipFill>
        <p:spPr bwMode="auto">
          <a:xfrm>
            <a:off x="3048000" y="5943600"/>
            <a:ext cx="304800" cy="355600"/>
          </a:xfrm>
          <a:prstGeom prst="rect">
            <a:avLst/>
          </a:prstGeom>
          <a:noFill/>
          <a:ln w="9525">
            <a:noFill/>
            <a:miter lim="800000"/>
            <a:headEnd/>
            <a:tailEnd/>
          </a:ln>
        </p:spPr>
      </p:pic>
      <p:pic>
        <p:nvPicPr>
          <p:cNvPr id="2" name="Picture 8" descr="C:\Users\azhar\Desktop\images (2).jpg"/>
          <p:cNvPicPr>
            <a:picLocks noChangeAspect="1" noChangeArrowheads="1"/>
          </p:cNvPicPr>
          <p:nvPr/>
        </p:nvPicPr>
        <p:blipFill>
          <a:blip r:embed="rId14"/>
          <a:srcRect/>
          <a:stretch>
            <a:fillRect/>
          </a:stretch>
        </p:blipFill>
        <p:spPr bwMode="auto">
          <a:xfrm>
            <a:off x="3429000" y="5943600"/>
            <a:ext cx="381000" cy="381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 calcmode="lin" valueType="num">
                                      <p:cBhvr additive="base">
                                        <p:cTn id="1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 calcmode="lin" valueType="num">
                                      <p:cBhvr additive="base">
                                        <p:cTn id="2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 calcmode="lin" valueType="num">
                                      <p:cBhvr additive="base">
                                        <p:cTn id="27"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xEl>
                                              <p:pRg st="3" end="3"/>
                                            </p:txEl>
                                          </p:spTgt>
                                        </p:tgtEl>
                                        <p:attrNameLst>
                                          <p:attrName>style.visibility</p:attrName>
                                        </p:attrNameLst>
                                      </p:cBhvr>
                                      <p:to>
                                        <p:strVal val="visible"/>
                                      </p:to>
                                    </p:set>
                                    <p:anim calcmode="lin" valueType="num">
                                      <p:cBhvr additive="base">
                                        <p:cTn id="31"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4" end="4"/>
                                            </p:txEl>
                                          </p:spTgt>
                                        </p:tgtEl>
                                        <p:attrNameLst>
                                          <p:attrName>style.visibility</p:attrName>
                                        </p:attrNameLst>
                                      </p:cBhvr>
                                      <p:to>
                                        <p:strVal val="visible"/>
                                      </p:to>
                                    </p:set>
                                    <p:anim calcmode="lin" valueType="num">
                                      <p:cBhvr additive="base">
                                        <p:cTn id="37"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5" end="5"/>
                                            </p:txEl>
                                          </p:spTgt>
                                        </p:tgtEl>
                                        <p:attrNameLst>
                                          <p:attrName>style.visibility</p:attrName>
                                        </p:attrNameLst>
                                      </p:cBhvr>
                                      <p:to>
                                        <p:strVal val="visible"/>
                                      </p:to>
                                    </p:set>
                                    <p:anim calcmode="lin" valueType="num">
                                      <p:cBhvr additive="base">
                                        <p:cTn id="43"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Documents and Settings\ghy hgiu gtuyguj\My Documents\Downloads\Banner11.jpg"/>
          <p:cNvPicPr/>
          <p:nvPr/>
        </p:nvPicPr>
        <p:blipFill>
          <a:blip r:embed="rId3" cstate="print">
            <a:lum/>
          </a:blip>
          <a:srcRect/>
          <a:stretch>
            <a:fillRect/>
          </a:stretch>
        </p:blipFill>
        <p:spPr bwMode="auto">
          <a:xfrm>
            <a:off x="0" y="0"/>
            <a:ext cx="9144000" cy="6858000"/>
          </a:xfrm>
          <a:prstGeom prst="rect">
            <a:avLst/>
          </a:prstGeom>
          <a:noFill/>
          <a:ln w="9525">
            <a:noFill/>
            <a:miter lim="800000"/>
            <a:headEnd/>
            <a:tailEnd/>
          </a:ln>
          <a:effectLst/>
          <a:scene3d>
            <a:camera prst="orthographicFront">
              <a:rot lat="0" lon="0" rev="0"/>
            </a:camera>
            <a:lightRig rig="chilly" dir="t">
              <a:rot lat="0" lon="0" rev="18480000"/>
            </a:lightRig>
          </a:scene3d>
          <a:sp3d prstMaterial="clear">
            <a:bevelT h="63500"/>
          </a:sp3d>
        </p:spPr>
      </p:pic>
      <p:sp>
        <p:nvSpPr>
          <p:cNvPr id="2" name="Title 1"/>
          <p:cNvSpPr>
            <a:spLocks noGrp="1"/>
          </p:cNvSpPr>
          <p:nvPr>
            <p:ph type="title"/>
          </p:nvPr>
        </p:nvSpPr>
        <p:spPr>
          <a:xfrm>
            <a:off x="304800" y="304800"/>
            <a:ext cx="5943600" cy="639763"/>
          </a:xfrm>
        </p:spPr>
        <p:txBody>
          <a:bodyPr rtlCol="0">
            <a:noAutofit/>
          </a:bodyPr>
          <a:lstStyle/>
          <a:p>
            <a:pPr algn="l" eaLnBrk="1" fontAlgn="auto" hangingPunct="1">
              <a:spcAft>
                <a:spcPts val="0"/>
              </a:spcAft>
              <a:defRPr/>
            </a:pPr>
            <a:r>
              <a:rPr lang="en-US" sz="2300" b="1" dirty="0" smtClean="0">
                <a:solidFill>
                  <a:schemeClr val="tx2">
                    <a:lumMod val="75000"/>
                  </a:schemeClr>
                </a:solidFill>
                <a:latin typeface="Utopia Std"/>
              </a:rPr>
              <a:t>Colliers International Pakistan (Pvt.) Ltd.</a:t>
            </a:r>
            <a:endParaRPr lang="en-US" sz="2300" b="1" dirty="0">
              <a:solidFill>
                <a:schemeClr val="tx2">
                  <a:lumMod val="75000"/>
                </a:schemeClr>
              </a:solidFill>
              <a:latin typeface="Utopia Std"/>
            </a:endParaRPr>
          </a:p>
        </p:txBody>
      </p:sp>
      <p:sp>
        <p:nvSpPr>
          <p:cNvPr id="5" name="Slide Number Placeholder 4"/>
          <p:cNvSpPr>
            <a:spLocks noGrp="1"/>
          </p:cNvSpPr>
          <p:nvPr>
            <p:ph type="sldNum" sz="quarter" idx="12"/>
          </p:nvPr>
        </p:nvSpPr>
        <p:spPr/>
        <p:txBody>
          <a:bodyPr/>
          <a:lstStyle/>
          <a:p>
            <a:pPr>
              <a:defRPr/>
            </a:pPr>
            <a:fld id="{F9D187B6-50D5-4271-ADF7-88075CE5FB1F}" type="slidenum">
              <a:rPr lang="en-US"/>
              <a:pPr>
                <a:defRPr/>
              </a:pPr>
              <a:t>8</a:t>
            </a:fld>
            <a:endParaRPr lang="en-US"/>
          </a:p>
        </p:txBody>
      </p:sp>
      <p:sp>
        <p:nvSpPr>
          <p:cNvPr id="8" name="Footer Placeholder 5"/>
          <p:cNvSpPr>
            <a:spLocks noGrp="1"/>
          </p:cNvSpPr>
          <p:nvPr>
            <p:ph type="ftr" sz="quarter" idx="11"/>
          </p:nvPr>
        </p:nvSpPr>
        <p:spPr>
          <a:xfrm>
            <a:off x="304800" y="6376988"/>
            <a:ext cx="8534400" cy="276225"/>
          </a:xfrm>
          <a:solidFill>
            <a:schemeClr val="accent1"/>
          </a:solidFill>
        </p:spPr>
        <p:txBody>
          <a:bodyPr wrap="square" spcCol="3474720" anchorCtr="1">
            <a:spAutoFit/>
          </a:bodyPr>
          <a:lstStyle/>
          <a:p>
            <a:pPr>
              <a:defRPr/>
            </a:pPr>
            <a:r>
              <a:rPr lang="en-US" spc="900" dirty="0" err="1" smtClean="0">
                <a:solidFill>
                  <a:schemeClr val="bg1"/>
                </a:solidFill>
              </a:rPr>
              <a:t>Mezan</a:t>
            </a:r>
            <a:r>
              <a:rPr lang="en-US" spc="900" dirty="0" smtClean="0">
                <a:solidFill>
                  <a:schemeClr val="bg1"/>
                </a:solidFill>
              </a:rPr>
              <a:t> Executive Tower</a:t>
            </a:r>
            <a:endParaRPr lang="en-US" spc="900" dirty="0">
              <a:solidFill>
                <a:schemeClr val="bg1"/>
              </a:solidFill>
            </a:endParaRPr>
          </a:p>
        </p:txBody>
      </p:sp>
      <p:pic>
        <p:nvPicPr>
          <p:cNvPr id="9222" name="Picture 8" descr="Colliers International"/>
          <p:cNvPicPr>
            <a:picLocks noChangeAspect="1" noChangeArrowheads="1"/>
          </p:cNvPicPr>
          <p:nvPr/>
        </p:nvPicPr>
        <p:blipFill>
          <a:blip r:embed="rId4"/>
          <a:srcRect/>
          <a:stretch>
            <a:fillRect/>
          </a:stretch>
        </p:blipFill>
        <p:spPr bwMode="auto">
          <a:xfrm>
            <a:off x="7239000" y="152400"/>
            <a:ext cx="1495425" cy="847725"/>
          </a:xfrm>
          <a:prstGeom prst="rect">
            <a:avLst/>
          </a:prstGeom>
          <a:noFill/>
          <a:ln w="9525">
            <a:noFill/>
            <a:miter lim="800000"/>
            <a:headEnd/>
            <a:tailEnd/>
          </a:ln>
        </p:spPr>
      </p:pic>
      <p:sp>
        <p:nvSpPr>
          <p:cNvPr id="9223" name="Rectangle 1"/>
          <p:cNvSpPr>
            <a:spLocks noChangeArrowheads="1"/>
          </p:cNvSpPr>
          <p:nvPr/>
        </p:nvSpPr>
        <p:spPr bwMode="auto">
          <a:xfrm>
            <a:off x="304800" y="1138238"/>
            <a:ext cx="8534400" cy="4770537"/>
          </a:xfrm>
          <a:prstGeom prst="rect">
            <a:avLst/>
          </a:prstGeom>
          <a:noFill/>
          <a:ln w="9525">
            <a:noFill/>
            <a:miter lim="800000"/>
            <a:headEnd/>
            <a:tailEnd/>
          </a:ln>
        </p:spPr>
        <p:txBody>
          <a:bodyPr anchor="ctr">
            <a:spAutoFit/>
          </a:bodyPr>
          <a:lstStyle/>
          <a:p>
            <a:pPr>
              <a:buFont typeface="Arial" pitchFamily="34" charset="0"/>
              <a:buNone/>
            </a:pPr>
            <a:r>
              <a:rPr lang="en-US" sz="1700" b="1" dirty="0" smtClean="0">
                <a:solidFill>
                  <a:srgbClr val="17375E"/>
                </a:solidFill>
                <a:latin typeface="Utopia Std"/>
                <a:ea typeface="Calibri" pitchFamily="34" charset="0"/>
                <a:cs typeface="Lucida Sans Unicode" pitchFamily="34" charset="0"/>
              </a:rPr>
              <a:t> Mr</a:t>
            </a:r>
            <a:r>
              <a:rPr lang="en-US" sz="1700" b="1" dirty="0">
                <a:solidFill>
                  <a:srgbClr val="17375E"/>
                </a:solidFill>
                <a:latin typeface="Utopia Std"/>
                <a:ea typeface="Calibri" pitchFamily="34" charset="0"/>
                <a:cs typeface="Lucida Sans Unicode" pitchFamily="34" charset="0"/>
              </a:rPr>
              <a:t>. </a:t>
            </a:r>
            <a:r>
              <a:rPr lang="en-US" sz="1700" b="1" dirty="0" err="1" smtClean="0">
                <a:solidFill>
                  <a:srgbClr val="17375E"/>
                </a:solidFill>
                <a:latin typeface="Utopia Std"/>
                <a:ea typeface="Calibri" pitchFamily="34" charset="0"/>
                <a:cs typeface="Lucida Sans Unicode" pitchFamily="34" charset="0"/>
              </a:rPr>
              <a:t>Umar</a:t>
            </a:r>
            <a:endParaRPr lang="en-US" sz="1700" b="1" dirty="0" smtClean="0">
              <a:solidFill>
                <a:srgbClr val="17375E"/>
              </a:solidFill>
              <a:latin typeface="Utopia Std"/>
              <a:ea typeface="Calibri" pitchFamily="34" charset="0"/>
              <a:cs typeface="Lucida Sans Unicode" pitchFamily="34" charset="0"/>
            </a:endParaRPr>
          </a:p>
          <a:p>
            <a:pPr>
              <a:buFont typeface="Arial" pitchFamily="34" charset="0"/>
              <a:buNone/>
            </a:pPr>
            <a:endParaRPr lang="en-US" sz="1700" b="1" dirty="0">
              <a:solidFill>
                <a:srgbClr val="17375E"/>
              </a:solidFill>
              <a:latin typeface="Utopia Std"/>
              <a:ea typeface="Calibri" pitchFamily="34" charset="0"/>
              <a:cs typeface="Lucida Sans Unicode" pitchFamily="34" charset="0"/>
            </a:endParaRPr>
          </a:p>
          <a:p>
            <a:pPr>
              <a:buFont typeface="Arial" pitchFamily="34" charset="0"/>
              <a:buNone/>
            </a:pPr>
            <a:r>
              <a:rPr lang="en-US" dirty="0">
                <a:solidFill>
                  <a:srgbClr val="17375E"/>
                </a:solidFill>
                <a:latin typeface="Utopia Std"/>
                <a:ea typeface="Calibri" pitchFamily="34" charset="0"/>
                <a:cs typeface="Lucida Sans Unicode" pitchFamily="34" charset="0"/>
              </a:rPr>
              <a:t>Dear </a:t>
            </a:r>
            <a:r>
              <a:rPr lang="en-US" dirty="0" smtClean="0">
                <a:solidFill>
                  <a:srgbClr val="17375E"/>
                </a:solidFill>
                <a:latin typeface="Utopia Std"/>
                <a:ea typeface="Calibri" pitchFamily="34" charset="0"/>
                <a:cs typeface="Lucida Sans Unicode" pitchFamily="34" charset="0"/>
              </a:rPr>
              <a:t>Mr. </a:t>
            </a:r>
            <a:r>
              <a:rPr lang="en-US" dirty="0" err="1" smtClean="0">
                <a:solidFill>
                  <a:srgbClr val="17375E"/>
                </a:solidFill>
                <a:latin typeface="Utopia Std"/>
                <a:ea typeface="Calibri" pitchFamily="34" charset="0"/>
                <a:cs typeface="Lucida Sans Unicode" pitchFamily="34" charset="0"/>
              </a:rPr>
              <a:t>Umar</a:t>
            </a:r>
            <a:endParaRPr lang="en-US" dirty="0">
              <a:solidFill>
                <a:srgbClr val="17375E"/>
              </a:solidFill>
              <a:latin typeface="Utopia Std"/>
              <a:ea typeface="Calibri" pitchFamily="34" charset="0"/>
              <a:cs typeface="Lucida Sans Unicode" pitchFamily="34" charset="0"/>
            </a:endParaRPr>
          </a:p>
          <a:p>
            <a:pPr algn="just">
              <a:buFont typeface="Arial" pitchFamily="34" charset="0"/>
              <a:buNone/>
            </a:pPr>
            <a:r>
              <a:rPr lang="en-US" dirty="0" smtClean="0">
                <a:solidFill>
                  <a:srgbClr val="17375E"/>
                </a:solidFill>
                <a:latin typeface="Utopia Std"/>
                <a:ea typeface="Calibri" pitchFamily="34" charset="0"/>
                <a:cs typeface="Lucida Sans Unicode" pitchFamily="34" charset="0"/>
              </a:rPr>
              <a:t>Amongst </a:t>
            </a:r>
            <a:r>
              <a:rPr lang="en-US" dirty="0">
                <a:solidFill>
                  <a:srgbClr val="17375E"/>
                </a:solidFill>
                <a:latin typeface="Utopia Std"/>
                <a:ea typeface="Calibri" pitchFamily="34" charset="0"/>
                <a:cs typeface="Lucida Sans Unicode" pitchFamily="34" charset="0"/>
              </a:rPr>
              <a:t>the “Big Four” Property Advisory Firms, Colliers International is the only global firm with operational offices in Pakistan. We specifically deal and specialize in real estate sector including mixed use development, residential, commercial, hospitality, retail and industrial projects. </a:t>
            </a:r>
          </a:p>
          <a:p>
            <a:pPr algn="just" eaLnBrk="0" hangingPunct="0"/>
            <a:r>
              <a:rPr lang="en-US" dirty="0">
                <a:solidFill>
                  <a:srgbClr val="17375E"/>
                </a:solidFill>
                <a:latin typeface="Utopia Std"/>
                <a:ea typeface="Calibri" pitchFamily="34" charset="0"/>
                <a:cs typeface="Lucida Sans Unicode" pitchFamily="34" charset="0"/>
              </a:rPr>
              <a:t>In Pakistan, started our operations in 2007 with head office in Karachi, Our Central Region Office in Lahore with 2 site offices in Liberty &amp; Fortress Stadium Lahore, 1 site office in </a:t>
            </a:r>
            <a:r>
              <a:rPr lang="en-US" u="sng" dirty="0">
                <a:solidFill>
                  <a:srgbClr val="17375E"/>
                </a:solidFill>
                <a:latin typeface="Utopia Std"/>
                <a:ea typeface="Calibri" pitchFamily="34" charset="0"/>
                <a:cs typeface="Lucida Sans Unicode" pitchFamily="34" charset="0"/>
              </a:rPr>
              <a:t>Faisalabad</a:t>
            </a:r>
            <a:r>
              <a:rPr lang="en-US" dirty="0">
                <a:solidFill>
                  <a:srgbClr val="17375E"/>
                </a:solidFill>
                <a:latin typeface="Utopia Std"/>
                <a:ea typeface="Calibri" pitchFamily="34" charset="0"/>
                <a:cs typeface="Lucida Sans Unicode" pitchFamily="34" charset="0"/>
              </a:rPr>
              <a:t> and a Northern Region Office in Islamabad with site office at Country Club Apartments on </a:t>
            </a:r>
            <a:r>
              <a:rPr lang="en-US" dirty="0" err="1">
                <a:solidFill>
                  <a:srgbClr val="17375E"/>
                </a:solidFill>
                <a:latin typeface="Utopia Std"/>
                <a:ea typeface="Calibri" pitchFamily="34" charset="0"/>
                <a:cs typeface="Lucida Sans Unicode" pitchFamily="34" charset="0"/>
              </a:rPr>
              <a:t>Murree</a:t>
            </a:r>
            <a:r>
              <a:rPr lang="en-US" dirty="0">
                <a:solidFill>
                  <a:srgbClr val="17375E"/>
                </a:solidFill>
                <a:latin typeface="Utopia Std"/>
                <a:ea typeface="Calibri" pitchFamily="34" charset="0"/>
                <a:cs typeface="Lucida Sans Unicode" pitchFamily="34" charset="0"/>
              </a:rPr>
              <a:t> - Islamabad Expressway</a:t>
            </a:r>
          </a:p>
          <a:p>
            <a:pPr algn="just" eaLnBrk="0" hangingPunct="0"/>
            <a:r>
              <a:rPr lang="en-US" dirty="0">
                <a:solidFill>
                  <a:srgbClr val="17375E"/>
                </a:solidFill>
                <a:latin typeface="Utopia Std"/>
                <a:ea typeface="Calibri" pitchFamily="34" charset="0"/>
                <a:cs typeface="Lucida Sans Unicode" pitchFamily="34" charset="0"/>
              </a:rPr>
              <a:t>Further to our credentials, we would like to propose to you, a prime opportunity to have your office in an environment which meets your corporate goals as well as give you a competitive advantage </a:t>
            </a:r>
            <a:r>
              <a:rPr lang="en-US" dirty="0" err="1">
                <a:solidFill>
                  <a:srgbClr val="17375E"/>
                </a:solidFill>
                <a:latin typeface="Utopia Std"/>
                <a:ea typeface="Calibri" pitchFamily="34" charset="0"/>
                <a:cs typeface="Lucida Sans Unicode" pitchFamily="34" charset="0"/>
              </a:rPr>
              <a:t>interms</a:t>
            </a:r>
            <a:r>
              <a:rPr lang="en-US" dirty="0">
                <a:solidFill>
                  <a:srgbClr val="17375E"/>
                </a:solidFill>
                <a:latin typeface="Utopia Std"/>
                <a:ea typeface="Calibri" pitchFamily="34" charset="0"/>
                <a:cs typeface="Lucida Sans Unicode" pitchFamily="34" charset="0"/>
              </a:rPr>
              <a:t> of location in Faisalabad. </a:t>
            </a:r>
            <a:r>
              <a:rPr lang="en-US" dirty="0" err="1">
                <a:solidFill>
                  <a:srgbClr val="17375E"/>
                </a:solidFill>
                <a:latin typeface="Utopia Std"/>
                <a:ea typeface="Calibri" pitchFamily="34" charset="0"/>
                <a:cs typeface="Lucida Sans Unicode" pitchFamily="34" charset="0"/>
              </a:rPr>
              <a:t>Meezan</a:t>
            </a:r>
            <a:r>
              <a:rPr lang="en-US" dirty="0">
                <a:solidFill>
                  <a:srgbClr val="17375E"/>
                </a:solidFill>
                <a:latin typeface="Utopia Std"/>
                <a:ea typeface="Calibri" pitchFamily="34" charset="0"/>
                <a:cs typeface="Lucida Sans Unicode" pitchFamily="34" charset="0"/>
              </a:rPr>
              <a:t> Executive Tower is a commercial project based in the heart of Faisalabad's central business district on </a:t>
            </a:r>
            <a:r>
              <a:rPr lang="en-US" dirty="0" err="1">
                <a:solidFill>
                  <a:srgbClr val="17375E"/>
                </a:solidFill>
                <a:latin typeface="Utopia Std"/>
                <a:ea typeface="Calibri" pitchFamily="34" charset="0"/>
                <a:cs typeface="Lucida Sans Unicode" pitchFamily="34" charset="0"/>
              </a:rPr>
              <a:t>Liaqat</a:t>
            </a:r>
            <a:r>
              <a:rPr lang="en-US" dirty="0">
                <a:solidFill>
                  <a:srgbClr val="17375E"/>
                </a:solidFill>
                <a:latin typeface="Utopia Std"/>
                <a:ea typeface="Calibri" pitchFamily="34" charset="0"/>
                <a:cs typeface="Lucida Sans Unicode" pitchFamily="34" charset="0"/>
              </a:rPr>
              <a:t> Road and is available for lease only. The project has been successfully launched and ready to move in</a:t>
            </a:r>
            <a:endParaRPr lang="en-US" sz="1600" dirty="0">
              <a:solidFill>
                <a:srgbClr val="17375E"/>
              </a:solidFill>
              <a:latin typeface="Utopia Std"/>
              <a:ea typeface="Calibri" pitchFamily="34" charset="0"/>
              <a:cs typeface="Lucida Sans Unicode"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Documents and Settings\ghy hgiu gtuyguj\My Documents\Downloads\Banner11.jpg"/>
          <p:cNvPicPr/>
          <p:nvPr/>
        </p:nvPicPr>
        <p:blipFill>
          <a:blip r:embed="rId3" cstate="print">
            <a:lum/>
          </a:blip>
          <a:srcRect/>
          <a:stretch>
            <a:fillRect/>
          </a:stretch>
        </p:blipFill>
        <p:spPr bwMode="auto">
          <a:xfrm>
            <a:off x="0" y="0"/>
            <a:ext cx="9144000" cy="6858000"/>
          </a:xfrm>
          <a:prstGeom prst="rect">
            <a:avLst/>
          </a:prstGeom>
          <a:noFill/>
          <a:ln w="9525">
            <a:noFill/>
            <a:miter lim="800000"/>
            <a:headEnd/>
            <a:tailEnd/>
          </a:ln>
          <a:effectLst/>
          <a:scene3d>
            <a:camera prst="orthographicFront">
              <a:rot lat="0" lon="0" rev="0"/>
            </a:camera>
            <a:lightRig rig="chilly" dir="t">
              <a:rot lat="0" lon="0" rev="18480000"/>
            </a:lightRig>
          </a:scene3d>
          <a:sp3d prstMaterial="clear">
            <a:bevelT h="63500"/>
          </a:sp3d>
        </p:spPr>
      </p:pic>
      <p:sp>
        <p:nvSpPr>
          <p:cNvPr id="2" name="Title 1"/>
          <p:cNvSpPr>
            <a:spLocks noGrp="1"/>
          </p:cNvSpPr>
          <p:nvPr>
            <p:ph type="title"/>
          </p:nvPr>
        </p:nvSpPr>
        <p:spPr>
          <a:xfrm>
            <a:off x="228600" y="274638"/>
            <a:ext cx="3657600" cy="639762"/>
          </a:xfrm>
        </p:spPr>
        <p:txBody>
          <a:bodyPr rtlCol="0">
            <a:noAutofit/>
          </a:bodyPr>
          <a:lstStyle/>
          <a:p>
            <a:pPr algn="l" eaLnBrk="1" fontAlgn="auto" hangingPunct="1">
              <a:spcAft>
                <a:spcPts val="0"/>
              </a:spcAft>
              <a:defRPr/>
            </a:pPr>
            <a:r>
              <a:rPr lang="en-US" sz="2300" b="1" spc="300" dirty="0" smtClean="0">
                <a:solidFill>
                  <a:schemeClr val="tx2">
                    <a:lumMod val="75000"/>
                  </a:schemeClr>
                </a:solidFill>
                <a:latin typeface="Utopia Std"/>
              </a:rPr>
              <a:t>Available for Lease</a:t>
            </a:r>
            <a:endParaRPr lang="en-US" sz="2300" b="1" spc="300" dirty="0">
              <a:solidFill>
                <a:schemeClr val="tx2">
                  <a:lumMod val="75000"/>
                </a:schemeClr>
              </a:solidFill>
              <a:latin typeface="Utopia Std"/>
            </a:endParaRPr>
          </a:p>
        </p:txBody>
      </p:sp>
      <p:sp>
        <p:nvSpPr>
          <p:cNvPr id="3" name="Content Placeholder 2"/>
          <p:cNvSpPr>
            <a:spLocks noGrp="1"/>
          </p:cNvSpPr>
          <p:nvPr>
            <p:ph idx="1"/>
          </p:nvPr>
        </p:nvSpPr>
        <p:spPr>
          <a:xfrm>
            <a:off x="5715000" y="5943600"/>
            <a:ext cx="3048000" cy="304800"/>
          </a:xfrm>
        </p:spPr>
        <p:txBody>
          <a:bodyPr rtlCol="0">
            <a:normAutofit fontScale="47500" lnSpcReduction="20000"/>
          </a:bodyPr>
          <a:lstStyle/>
          <a:p>
            <a:pPr eaLnBrk="1" fontAlgn="auto" hangingPunct="1">
              <a:spcAft>
                <a:spcPts val="0"/>
              </a:spcAft>
              <a:buFont typeface="Arial" pitchFamily="34" charset="0"/>
              <a:buNone/>
              <a:defRPr/>
            </a:pPr>
            <a:r>
              <a:rPr lang="en-US" dirty="0" smtClean="0"/>
              <a:t>www.colliers.com/country/Pakistan </a:t>
            </a:r>
          </a:p>
        </p:txBody>
      </p:sp>
      <p:sp>
        <p:nvSpPr>
          <p:cNvPr id="5" name="Slide Number Placeholder 4"/>
          <p:cNvSpPr>
            <a:spLocks noGrp="1"/>
          </p:cNvSpPr>
          <p:nvPr>
            <p:ph type="sldNum" sz="quarter" idx="12"/>
          </p:nvPr>
        </p:nvSpPr>
        <p:spPr/>
        <p:txBody>
          <a:bodyPr/>
          <a:lstStyle/>
          <a:p>
            <a:pPr>
              <a:defRPr/>
            </a:pPr>
            <a:fld id="{A245AF1E-FE2D-4301-8C84-599634D6A09D}" type="slidenum">
              <a:rPr lang="en-US"/>
              <a:pPr>
                <a:defRPr/>
              </a:pPr>
              <a:t>9</a:t>
            </a:fld>
            <a:endParaRPr lang="en-US"/>
          </a:p>
        </p:txBody>
      </p:sp>
      <p:sp>
        <p:nvSpPr>
          <p:cNvPr id="8" name="Footer Placeholder 5"/>
          <p:cNvSpPr>
            <a:spLocks noGrp="1"/>
          </p:cNvSpPr>
          <p:nvPr>
            <p:ph type="ftr" sz="quarter" idx="11"/>
          </p:nvPr>
        </p:nvSpPr>
        <p:spPr>
          <a:xfrm>
            <a:off x="304800" y="6376988"/>
            <a:ext cx="8534400" cy="276225"/>
          </a:xfrm>
          <a:solidFill>
            <a:schemeClr val="accent1"/>
          </a:solidFill>
        </p:spPr>
        <p:txBody>
          <a:bodyPr wrap="square" spcCol="3474720" anchorCtr="1">
            <a:spAutoFit/>
          </a:bodyPr>
          <a:lstStyle/>
          <a:p>
            <a:pPr>
              <a:defRPr/>
            </a:pPr>
            <a:r>
              <a:rPr lang="en-US" spc="900" dirty="0" err="1" smtClean="0">
                <a:solidFill>
                  <a:schemeClr val="bg1"/>
                </a:solidFill>
              </a:rPr>
              <a:t>Mezan</a:t>
            </a:r>
            <a:r>
              <a:rPr lang="en-US" spc="900" dirty="0" smtClean="0">
                <a:solidFill>
                  <a:schemeClr val="bg1"/>
                </a:solidFill>
              </a:rPr>
              <a:t> Executive Tower</a:t>
            </a:r>
            <a:endParaRPr lang="en-US" spc="900" dirty="0">
              <a:solidFill>
                <a:schemeClr val="bg1"/>
              </a:solidFill>
            </a:endParaRPr>
          </a:p>
        </p:txBody>
      </p:sp>
      <p:pic>
        <p:nvPicPr>
          <p:cNvPr id="10247" name="Picture 8" descr="Colliers International"/>
          <p:cNvPicPr>
            <a:picLocks noChangeAspect="1" noChangeArrowheads="1"/>
          </p:cNvPicPr>
          <p:nvPr/>
        </p:nvPicPr>
        <p:blipFill>
          <a:blip r:embed="rId4"/>
          <a:srcRect/>
          <a:stretch>
            <a:fillRect/>
          </a:stretch>
        </p:blipFill>
        <p:spPr bwMode="auto">
          <a:xfrm>
            <a:off x="7315200" y="152400"/>
            <a:ext cx="1419225" cy="847725"/>
          </a:xfrm>
          <a:prstGeom prst="rect">
            <a:avLst/>
          </a:prstGeom>
          <a:noFill/>
          <a:ln w="9525">
            <a:noFill/>
            <a:miter lim="800000"/>
            <a:headEnd/>
            <a:tailEnd/>
          </a:ln>
        </p:spPr>
      </p:pic>
      <p:sp>
        <p:nvSpPr>
          <p:cNvPr id="10248" name="Rectangle 9"/>
          <p:cNvSpPr>
            <a:spLocks noChangeArrowheads="1"/>
          </p:cNvSpPr>
          <p:nvPr/>
        </p:nvSpPr>
        <p:spPr bwMode="auto">
          <a:xfrm>
            <a:off x="1981200" y="4038600"/>
            <a:ext cx="3657600" cy="1815882"/>
          </a:xfrm>
          <a:prstGeom prst="rect">
            <a:avLst/>
          </a:prstGeom>
          <a:noFill/>
          <a:ln w="9525">
            <a:noFill/>
            <a:miter lim="800000"/>
            <a:headEnd/>
            <a:tailEnd/>
          </a:ln>
        </p:spPr>
        <p:txBody>
          <a:bodyPr wrap="square">
            <a:spAutoFit/>
          </a:bodyPr>
          <a:lstStyle/>
          <a:p>
            <a:pPr>
              <a:defRPr/>
            </a:pPr>
            <a:r>
              <a:rPr lang="en-US" sz="1600" dirty="0">
                <a:solidFill>
                  <a:schemeClr val="tx2">
                    <a:lumMod val="75000"/>
                  </a:schemeClr>
                </a:solidFill>
                <a:latin typeface="Calibri" pitchFamily="34" charset="0"/>
              </a:rPr>
              <a:t>Name: </a:t>
            </a:r>
            <a:r>
              <a:rPr lang="en-US" sz="1600" dirty="0" err="1">
                <a:solidFill>
                  <a:schemeClr val="tx2">
                    <a:lumMod val="75000"/>
                  </a:schemeClr>
                </a:solidFill>
                <a:latin typeface="Calibri" pitchFamily="34" charset="0"/>
              </a:rPr>
              <a:t>Fahad</a:t>
            </a:r>
            <a:r>
              <a:rPr lang="en-US" sz="1600" dirty="0">
                <a:solidFill>
                  <a:schemeClr val="tx2">
                    <a:lumMod val="75000"/>
                  </a:schemeClr>
                </a:solidFill>
                <a:latin typeface="Calibri" pitchFamily="34" charset="0"/>
              </a:rPr>
              <a:t> </a:t>
            </a:r>
            <a:r>
              <a:rPr lang="en-US" sz="1600" dirty="0" err="1">
                <a:solidFill>
                  <a:schemeClr val="tx2">
                    <a:lumMod val="75000"/>
                  </a:schemeClr>
                </a:solidFill>
                <a:latin typeface="Calibri" pitchFamily="34" charset="0"/>
              </a:rPr>
              <a:t>Majeed</a:t>
            </a:r>
            <a:r>
              <a:rPr lang="en-US" sz="1600" dirty="0">
                <a:solidFill>
                  <a:schemeClr val="tx2">
                    <a:lumMod val="75000"/>
                  </a:schemeClr>
                </a:solidFill>
                <a:latin typeface="Calibri" pitchFamily="34" charset="0"/>
              </a:rPr>
              <a:t> </a:t>
            </a:r>
          </a:p>
          <a:p>
            <a:pPr>
              <a:defRPr/>
            </a:pPr>
            <a:r>
              <a:rPr lang="en-US" sz="1600" dirty="0">
                <a:solidFill>
                  <a:schemeClr val="tx2">
                    <a:lumMod val="75000"/>
                  </a:schemeClr>
                </a:solidFill>
                <a:latin typeface="Calibri" pitchFamily="34" charset="0"/>
              </a:rPr>
              <a:t>Designation: </a:t>
            </a:r>
            <a:r>
              <a:rPr lang="en-US" sz="1600" dirty="0" smtClean="0">
                <a:solidFill>
                  <a:schemeClr val="tx2">
                    <a:lumMod val="75000"/>
                  </a:schemeClr>
                </a:solidFill>
                <a:latin typeface="Calibri" pitchFamily="34" charset="0"/>
              </a:rPr>
              <a:t> </a:t>
            </a:r>
            <a:r>
              <a:rPr lang="en-US" sz="1600" dirty="0">
                <a:solidFill>
                  <a:schemeClr val="tx2">
                    <a:lumMod val="75000"/>
                  </a:schemeClr>
                </a:solidFill>
                <a:latin typeface="Calibri" pitchFamily="34" charset="0"/>
              </a:rPr>
              <a:t>Manager - Leasing </a:t>
            </a:r>
            <a:r>
              <a:rPr lang="en-US" sz="1600" dirty="0" smtClean="0">
                <a:solidFill>
                  <a:schemeClr val="tx2">
                    <a:lumMod val="75000"/>
                  </a:schemeClr>
                </a:solidFill>
                <a:latin typeface="Calibri" pitchFamily="34" charset="0"/>
              </a:rPr>
              <a:t>I Sale</a:t>
            </a:r>
            <a:endParaRPr lang="en-US" sz="1600" dirty="0">
              <a:solidFill>
                <a:schemeClr val="tx2">
                  <a:lumMod val="75000"/>
                </a:schemeClr>
              </a:solidFill>
              <a:latin typeface="Calibri" pitchFamily="34" charset="0"/>
            </a:endParaRPr>
          </a:p>
          <a:p>
            <a:pPr>
              <a:defRPr/>
            </a:pPr>
            <a:r>
              <a:rPr lang="en-US" sz="1600" dirty="0">
                <a:solidFill>
                  <a:schemeClr val="tx2">
                    <a:lumMod val="75000"/>
                  </a:schemeClr>
                </a:solidFill>
                <a:latin typeface="Calibri" pitchFamily="34" charset="0"/>
              </a:rPr>
              <a:t>Contact Details: </a:t>
            </a:r>
            <a:r>
              <a:rPr lang="en-US" sz="1600" dirty="0" smtClean="0">
                <a:solidFill>
                  <a:schemeClr val="tx2">
                    <a:lumMod val="75000"/>
                  </a:schemeClr>
                </a:solidFill>
                <a:latin typeface="Calibri" pitchFamily="34" charset="0"/>
              </a:rPr>
              <a:t> </a:t>
            </a:r>
            <a:endParaRPr lang="en-US" sz="1600" dirty="0">
              <a:solidFill>
                <a:schemeClr val="tx2">
                  <a:lumMod val="75000"/>
                </a:schemeClr>
              </a:solidFill>
              <a:latin typeface="Calibri" pitchFamily="34" charset="0"/>
            </a:endParaRPr>
          </a:p>
          <a:p>
            <a:pPr>
              <a:defRPr/>
            </a:pPr>
            <a:r>
              <a:rPr lang="en-US" sz="1600" dirty="0">
                <a:solidFill>
                  <a:schemeClr val="tx2">
                    <a:lumMod val="75000"/>
                  </a:schemeClr>
                </a:solidFill>
                <a:latin typeface="Calibri" pitchFamily="34" charset="0"/>
              </a:rPr>
              <a:t>Main +92 41 2540501 </a:t>
            </a:r>
          </a:p>
          <a:p>
            <a:pPr>
              <a:defRPr/>
            </a:pPr>
            <a:r>
              <a:rPr lang="en-US" sz="1600" dirty="0">
                <a:solidFill>
                  <a:schemeClr val="tx2">
                    <a:lumMod val="75000"/>
                  </a:schemeClr>
                </a:solidFill>
                <a:latin typeface="Calibri" pitchFamily="34" charset="0"/>
              </a:rPr>
              <a:t>Mob +92 346 8211 037 </a:t>
            </a:r>
          </a:p>
          <a:p>
            <a:pPr>
              <a:defRPr/>
            </a:pPr>
            <a:r>
              <a:rPr lang="en-US" sz="1600" dirty="0">
                <a:solidFill>
                  <a:schemeClr val="tx2">
                    <a:lumMod val="75000"/>
                  </a:schemeClr>
                </a:solidFill>
                <a:latin typeface="Calibri" pitchFamily="34" charset="0"/>
              </a:rPr>
              <a:t>Fax +92 41 2620439</a:t>
            </a:r>
          </a:p>
          <a:p>
            <a:pPr>
              <a:defRPr/>
            </a:pPr>
            <a:r>
              <a:rPr lang="en-US" sz="1600" dirty="0">
                <a:solidFill>
                  <a:schemeClr val="tx2">
                    <a:lumMod val="75000"/>
                  </a:schemeClr>
                </a:solidFill>
                <a:latin typeface="Calibri" pitchFamily="34" charset="0"/>
              </a:rPr>
              <a:t>Email fahadmajeed.colliers@gmail.com </a:t>
            </a:r>
          </a:p>
        </p:txBody>
      </p:sp>
      <p:pic>
        <p:nvPicPr>
          <p:cNvPr id="10249" name="Picture 10" descr="https://encrypted-tbn2.gstatic.com/images?q=tbn:ANd9GcSaz-zrvCF2m_OH2eWY9HQVYifsLrAstdyRhJCUzLTKgY2QtgD7bg"/>
          <p:cNvPicPr>
            <a:picLocks noChangeAspect="1" noChangeArrowheads="1"/>
          </p:cNvPicPr>
          <p:nvPr/>
        </p:nvPicPr>
        <p:blipFill>
          <a:blip r:embed="rId5"/>
          <a:srcRect/>
          <a:stretch>
            <a:fillRect/>
          </a:stretch>
        </p:blipFill>
        <p:spPr bwMode="auto">
          <a:xfrm>
            <a:off x="5791200" y="5562600"/>
            <a:ext cx="381000" cy="409575"/>
          </a:xfrm>
          <a:prstGeom prst="rect">
            <a:avLst/>
          </a:prstGeom>
          <a:noFill/>
          <a:ln w="9525">
            <a:noFill/>
            <a:miter lim="800000"/>
            <a:headEnd/>
            <a:tailEnd/>
          </a:ln>
        </p:spPr>
      </p:pic>
      <p:pic>
        <p:nvPicPr>
          <p:cNvPr id="10250" name="Picture 11" descr="https://encrypted-tbn2.gstatic.com/images?q=tbn:ANd9GcTqPAEWNnR_fCfgY37AceCYluxsC5NO0M3sjW_8oyOB62zSCx--hw"/>
          <p:cNvPicPr>
            <a:picLocks noChangeAspect="1" noChangeArrowheads="1"/>
          </p:cNvPicPr>
          <p:nvPr/>
        </p:nvPicPr>
        <p:blipFill>
          <a:blip r:embed="rId6"/>
          <a:srcRect/>
          <a:stretch>
            <a:fillRect/>
          </a:stretch>
        </p:blipFill>
        <p:spPr bwMode="auto">
          <a:xfrm>
            <a:off x="6248400" y="5562600"/>
            <a:ext cx="419100" cy="419100"/>
          </a:xfrm>
          <a:prstGeom prst="rect">
            <a:avLst/>
          </a:prstGeom>
          <a:noFill/>
          <a:ln w="9525">
            <a:noFill/>
            <a:miter lim="800000"/>
            <a:headEnd/>
            <a:tailEnd/>
          </a:ln>
        </p:spPr>
      </p:pic>
      <p:pic>
        <p:nvPicPr>
          <p:cNvPr id="10251" name="Picture 12" descr="https://encrypted-tbn2.gstatic.com/images?q=tbn:ANd9GcTkmdaVpg-_rDxmxwr9G8FJ4OsQNeUvzMdu_NyRRA0YaVR5jQ-H"/>
          <p:cNvPicPr>
            <a:picLocks noChangeAspect="1" noChangeArrowheads="1"/>
          </p:cNvPicPr>
          <p:nvPr/>
        </p:nvPicPr>
        <p:blipFill>
          <a:blip r:embed="rId7"/>
          <a:srcRect/>
          <a:stretch>
            <a:fillRect/>
          </a:stretch>
        </p:blipFill>
        <p:spPr bwMode="auto">
          <a:xfrm>
            <a:off x="6781800" y="5562600"/>
            <a:ext cx="400050" cy="400050"/>
          </a:xfrm>
          <a:prstGeom prst="rect">
            <a:avLst/>
          </a:prstGeom>
          <a:noFill/>
          <a:ln w="9525">
            <a:noFill/>
            <a:miter lim="800000"/>
            <a:headEnd/>
            <a:tailEnd/>
          </a:ln>
        </p:spPr>
      </p:pic>
      <p:pic>
        <p:nvPicPr>
          <p:cNvPr id="1027" name="Picture 3"/>
          <p:cNvPicPr>
            <a:picLocks noChangeAspect="1" noChangeArrowheads="1"/>
          </p:cNvPicPr>
          <p:nvPr/>
        </p:nvPicPr>
        <p:blipFill>
          <a:blip r:embed="rId8" cstate="print"/>
          <a:srcRect/>
          <a:stretch>
            <a:fillRect/>
          </a:stretch>
        </p:blipFill>
        <p:spPr bwMode="auto">
          <a:xfrm>
            <a:off x="304800" y="4038599"/>
            <a:ext cx="1752599" cy="2362201"/>
          </a:xfrm>
          <a:prstGeom prst="rect">
            <a:avLst/>
          </a:prstGeom>
          <a:noFill/>
          <a:ln w="9525">
            <a:noFill/>
            <a:miter lim="800000"/>
            <a:headEnd/>
            <a:tailEnd/>
          </a:ln>
          <a:effectLst>
            <a:softEdge rad="127000"/>
          </a:effectLst>
        </p:spPr>
      </p:pic>
      <p:sp>
        <p:nvSpPr>
          <p:cNvPr id="17" name="Rectangle 9"/>
          <p:cNvSpPr>
            <a:spLocks noChangeArrowheads="1"/>
          </p:cNvSpPr>
          <p:nvPr/>
        </p:nvSpPr>
        <p:spPr bwMode="auto">
          <a:xfrm>
            <a:off x="228600" y="1066801"/>
            <a:ext cx="4953000" cy="3046988"/>
          </a:xfrm>
          <a:prstGeom prst="rect">
            <a:avLst/>
          </a:prstGeom>
          <a:noFill/>
          <a:ln w="9525">
            <a:noFill/>
            <a:miter lim="800000"/>
            <a:headEnd/>
            <a:tailEnd/>
          </a:ln>
        </p:spPr>
        <p:txBody>
          <a:bodyPr wrap="square">
            <a:spAutoFit/>
          </a:bodyPr>
          <a:lstStyle/>
          <a:p>
            <a:pPr marL="274320" indent="-274320" fontAlgn="auto">
              <a:lnSpc>
                <a:spcPct val="150000"/>
              </a:lnSpc>
              <a:spcBef>
                <a:spcPts val="0"/>
              </a:spcBef>
              <a:spcAft>
                <a:spcPts val="0"/>
              </a:spcAft>
              <a:buClr>
                <a:schemeClr val="accent3"/>
              </a:buClr>
              <a:buFont typeface="Arial" pitchFamily="34" charset="0"/>
              <a:buNone/>
              <a:defRPr/>
            </a:pPr>
            <a:r>
              <a:rPr lang="en-US" sz="1600" b="1" u="sng" dirty="0" smtClean="0">
                <a:solidFill>
                  <a:schemeClr val="tx2">
                    <a:lumMod val="75000"/>
                  </a:schemeClr>
                </a:solidFill>
                <a:latin typeface="Utopia Std"/>
              </a:rPr>
              <a:t>Option  A</a:t>
            </a:r>
            <a:r>
              <a:rPr lang="en-US" sz="1600" b="1" dirty="0" smtClean="0">
                <a:solidFill>
                  <a:schemeClr val="tx2">
                    <a:lumMod val="75000"/>
                  </a:schemeClr>
                </a:solidFill>
                <a:latin typeface="Utopia Std"/>
              </a:rPr>
              <a:t>  </a:t>
            </a:r>
            <a:endParaRPr lang="en-US" sz="1600" b="1" dirty="0">
              <a:solidFill>
                <a:schemeClr val="tx2">
                  <a:lumMod val="75000"/>
                </a:schemeClr>
              </a:solidFill>
              <a:latin typeface="Utopia Std"/>
            </a:endParaRPr>
          </a:p>
          <a:p>
            <a:pPr marL="274320" indent="-274320" fontAlgn="auto">
              <a:lnSpc>
                <a:spcPct val="150000"/>
              </a:lnSpc>
              <a:spcBef>
                <a:spcPts val="0"/>
              </a:spcBef>
              <a:spcAft>
                <a:spcPts val="0"/>
              </a:spcAft>
              <a:buClr>
                <a:schemeClr val="accent3"/>
              </a:buClr>
              <a:buFont typeface="Arial" pitchFamily="34" charset="0"/>
              <a:buNone/>
              <a:defRPr/>
            </a:pPr>
            <a:r>
              <a:rPr lang="en-US" sz="1600" dirty="0" smtClean="0">
                <a:solidFill>
                  <a:schemeClr val="tx2">
                    <a:lumMod val="75000"/>
                  </a:schemeClr>
                </a:solidFill>
                <a:latin typeface="Utopia Std"/>
              </a:rPr>
              <a:t>Space available:      976 </a:t>
            </a:r>
            <a:r>
              <a:rPr lang="en-US" sz="1600" dirty="0" err="1" smtClean="0">
                <a:solidFill>
                  <a:schemeClr val="tx2">
                    <a:lumMod val="75000"/>
                  </a:schemeClr>
                </a:solidFill>
                <a:latin typeface="Utopia Std"/>
              </a:rPr>
              <a:t>sq.ft</a:t>
            </a:r>
            <a:r>
              <a:rPr lang="en-US" sz="1600" dirty="0" smtClean="0">
                <a:solidFill>
                  <a:schemeClr val="tx2">
                    <a:lumMod val="75000"/>
                  </a:schemeClr>
                </a:solidFill>
                <a:latin typeface="Utopia Std"/>
              </a:rPr>
              <a:t> </a:t>
            </a:r>
            <a:r>
              <a:rPr lang="en-US" sz="1600" dirty="0">
                <a:solidFill>
                  <a:schemeClr val="tx2">
                    <a:lumMod val="75000"/>
                  </a:schemeClr>
                </a:solidFill>
                <a:latin typeface="Utopia Std"/>
              </a:rPr>
              <a:t>	</a:t>
            </a:r>
          </a:p>
          <a:p>
            <a:pPr marL="274320" indent="-274320" fontAlgn="auto">
              <a:lnSpc>
                <a:spcPct val="150000"/>
              </a:lnSpc>
              <a:spcBef>
                <a:spcPts val="0"/>
              </a:spcBef>
              <a:spcAft>
                <a:spcPts val="0"/>
              </a:spcAft>
              <a:buClr>
                <a:schemeClr val="accent3"/>
              </a:buClr>
              <a:buFont typeface="Arial" pitchFamily="34" charset="0"/>
              <a:buNone/>
              <a:defRPr/>
            </a:pPr>
            <a:r>
              <a:rPr lang="en-US" sz="1600" dirty="0" smtClean="0">
                <a:solidFill>
                  <a:schemeClr val="tx2">
                    <a:lumMod val="75000"/>
                  </a:schemeClr>
                </a:solidFill>
                <a:latin typeface="Utopia Std"/>
              </a:rPr>
              <a:t>Floor </a:t>
            </a:r>
            <a:r>
              <a:rPr lang="en-US" sz="1600" dirty="0">
                <a:solidFill>
                  <a:schemeClr val="tx2">
                    <a:lumMod val="75000"/>
                  </a:schemeClr>
                </a:solidFill>
                <a:latin typeface="Utopia Std"/>
              </a:rPr>
              <a:t>Available:    </a:t>
            </a:r>
            <a:r>
              <a:rPr lang="en-US" sz="1600" dirty="0" smtClean="0">
                <a:solidFill>
                  <a:schemeClr val="tx2">
                    <a:lumMod val="75000"/>
                  </a:schemeClr>
                </a:solidFill>
                <a:latin typeface="Utopia Std"/>
              </a:rPr>
              <a:t>   1</a:t>
            </a:r>
            <a:r>
              <a:rPr lang="en-US" sz="1600" baseline="30000" dirty="0" smtClean="0">
                <a:solidFill>
                  <a:schemeClr val="tx2">
                    <a:lumMod val="75000"/>
                  </a:schemeClr>
                </a:solidFill>
                <a:latin typeface="Utopia Std"/>
              </a:rPr>
              <a:t>st</a:t>
            </a:r>
            <a:r>
              <a:rPr lang="en-US" sz="1600" dirty="0" smtClean="0">
                <a:solidFill>
                  <a:schemeClr val="tx2">
                    <a:lumMod val="75000"/>
                  </a:schemeClr>
                </a:solidFill>
                <a:latin typeface="Utopia Std"/>
              </a:rPr>
              <a:t> </a:t>
            </a:r>
            <a:r>
              <a:rPr lang="en-US" sz="1600" dirty="0">
                <a:solidFill>
                  <a:schemeClr val="tx2">
                    <a:lumMod val="75000"/>
                  </a:schemeClr>
                </a:solidFill>
                <a:latin typeface="Utopia Std"/>
              </a:rPr>
              <a:t>Floor</a:t>
            </a:r>
          </a:p>
          <a:p>
            <a:pPr marL="274320" indent="-274320" fontAlgn="auto">
              <a:lnSpc>
                <a:spcPct val="150000"/>
              </a:lnSpc>
              <a:spcAft>
                <a:spcPts val="0"/>
              </a:spcAft>
              <a:buClr>
                <a:schemeClr val="accent3"/>
              </a:buClr>
              <a:defRPr/>
            </a:pPr>
            <a:r>
              <a:rPr lang="en-US" sz="1600" dirty="0" smtClean="0">
                <a:solidFill>
                  <a:schemeClr val="tx2">
                    <a:lumMod val="75000"/>
                  </a:schemeClr>
                </a:solidFill>
                <a:latin typeface="Utopia Std"/>
              </a:rPr>
              <a:t>Monthly Rent:         </a:t>
            </a:r>
            <a:r>
              <a:rPr lang="en-US" sz="1600" dirty="0" err="1" smtClean="0">
                <a:solidFill>
                  <a:schemeClr val="tx2">
                    <a:lumMod val="75000"/>
                  </a:schemeClr>
                </a:solidFill>
                <a:latin typeface="Utopia Std"/>
              </a:rPr>
              <a:t>Rs</a:t>
            </a:r>
            <a:r>
              <a:rPr lang="en-US" sz="1600" dirty="0" smtClean="0">
                <a:solidFill>
                  <a:schemeClr val="tx2">
                    <a:lumMod val="75000"/>
                  </a:schemeClr>
                </a:solidFill>
                <a:latin typeface="Utopia Std"/>
              </a:rPr>
              <a:t>. 70</a:t>
            </a:r>
            <a:r>
              <a:rPr lang="en-US" sz="1200" dirty="0" smtClean="0">
                <a:solidFill>
                  <a:schemeClr val="tx2">
                    <a:lumMod val="75000"/>
                  </a:schemeClr>
                </a:solidFill>
                <a:latin typeface="Utopia Std"/>
              </a:rPr>
              <a:t> </a:t>
            </a:r>
            <a:r>
              <a:rPr lang="en-US" sz="1400" dirty="0">
                <a:solidFill>
                  <a:schemeClr val="tx2">
                    <a:lumMod val="75000"/>
                  </a:schemeClr>
                </a:solidFill>
                <a:latin typeface="Utopia Std"/>
              </a:rPr>
              <a:t>(0.7 </a:t>
            </a:r>
            <a:r>
              <a:rPr lang="en-US" sz="1400" dirty="0" smtClean="0">
                <a:solidFill>
                  <a:schemeClr val="tx2">
                    <a:lumMod val="75000"/>
                  </a:schemeClr>
                </a:solidFill>
                <a:latin typeface="Utopia Std"/>
              </a:rPr>
              <a:t>USD)</a:t>
            </a:r>
            <a:r>
              <a:rPr lang="en-US" sz="1600" dirty="0" smtClean="0">
                <a:solidFill>
                  <a:schemeClr val="tx2">
                    <a:lumMod val="75000"/>
                  </a:schemeClr>
                </a:solidFill>
                <a:latin typeface="Utopia Std"/>
              </a:rPr>
              <a:t> </a:t>
            </a:r>
            <a:r>
              <a:rPr lang="en-US" sz="1400" dirty="0" smtClean="0">
                <a:solidFill>
                  <a:schemeClr val="tx2">
                    <a:lumMod val="75000"/>
                  </a:schemeClr>
                </a:solidFill>
                <a:latin typeface="Utopia Std"/>
              </a:rPr>
              <a:t>per </a:t>
            </a:r>
            <a:r>
              <a:rPr lang="en-US" sz="1400" dirty="0" err="1" smtClean="0">
                <a:solidFill>
                  <a:schemeClr val="tx2">
                    <a:lumMod val="75000"/>
                  </a:schemeClr>
                </a:solidFill>
                <a:latin typeface="Utopia Std"/>
              </a:rPr>
              <a:t>sqft</a:t>
            </a:r>
            <a:endParaRPr lang="en-US" sz="1600" u="sng" dirty="0" smtClean="0">
              <a:solidFill>
                <a:schemeClr val="tx2">
                  <a:lumMod val="75000"/>
                </a:schemeClr>
              </a:solidFill>
              <a:latin typeface="Utopia Std"/>
            </a:endParaRPr>
          </a:p>
          <a:p>
            <a:pPr marL="274320" indent="-274320" fontAlgn="auto">
              <a:lnSpc>
                <a:spcPct val="150000"/>
              </a:lnSpc>
              <a:spcAft>
                <a:spcPts val="0"/>
              </a:spcAft>
              <a:buClr>
                <a:schemeClr val="accent3"/>
              </a:buClr>
              <a:buFont typeface="Arial" pitchFamily="34" charset="0"/>
              <a:buNone/>
              <a:defRPr/>
            </a:pPr>
            <a:r>
              <a:rPr lang="en-US" sz="1600" u="sng" dirty="0" smtClean="0">
                <a:solidFill>
                  <a:schemeClr val="tx2">
                    <a:lumMod val="75000"/>
                  </a:schemeClr>
                </a:solidFill>
                <a:latin typeface="Utopia Std"/>
              </a:rPr>
              <a:t>Terms </a:t>
            </a:r>
            <a:r>
              <a:rPr lang="en-US" sz="1600" u="sng" dirty="0">
                <a:solidFill>
                  <a:schemeClr val="tx2">
                    <a:lumMod val="75000"/>
                  </a:schemeClr>
                </a:solidFill>
                <a:latin typeface="Utopia Std"/>
              </a:rPr>
              <a:t>&amp; Conditions</a:t>
            </a:r>
            <a:r>
              <a:rPr lang="en-US" sz="1600" dirty="0">
                <a:solidFill>
                  <a:schemeClr val="tx2">
                    <a:lumMod val="75000"/>
                  </a:schemeClr>
                </a:solidFill>
                <a:latin typeface="Utopia Std"/>
              </a:rPr>
              <a:t>:</a:t>
            </a:r>
          </a:p>
          <a:p>
            <a:pPr marL="274320" indent="-274320" fontAlgn="auto">
              <a:lnSpc>
                <a:spcPct val="150000"/>
              </a:lnSpc>
              <a:spcAft>
                <a:spcPts val="0"/>
              </a:spcAft>
              <a:buClr>
                <a:schemeClr val="accent3"/>
              </a:buClr>
              <a:buFont typeface="Arial" pitchFamily="34" charset="0"/>
              <a:buNone/>
              <a:defRPr/>
            </a:pPr>
            <a:r>
              <a:rPr lang="en-US" sz="1600" dirty="0" smtClean="0">
                <a:solidFill>
                  <a:schemeClr val="tx2">
                    <a:lumMod val="75000"/>
                  </a:schemeClr>
                </a:solidFill>
                <a:latin typeface="Utopia Std"/>
              </a:rPr>
              <a:t>HVAC </a:t>
            </a:r>
            <a:r>
              <a:rPr lang="en-US" sz="1600" dirty="0">
                <a:solidFill>
                  <a:schemeClr val="tx2">
                    <a:lumMod val="75000"/>
                  </a:schemeClr>
                </a:solidFill>
                <a:latin typeface="Utopia Std"/>
              </a:rPr>
              <a:t>&amp; Service </a:t>
            </a:r>
            <a:r>
              <a:rPr lang="en-US" sz="1600" dirty="0" smtClean="0">
                <a:solidFill>
                  <a:schemeClr val="tx2">
                    <a:lumMod val="75000"/>
                  </a:schemeClr>
                </a:solidFill>
                <a:latin typeface="Utopia Std"/>
              </a:rPr>
              <a:t>Charge:       Rs</a:t>
            </a:r>
            <a:r>
              <a:rPr lang="en-US" sz="1600" dirty="0">
                <a:solidFill>
                  <a:schemeClr val="tx2">
                    <a:lumMod val="75000"/>
                  </a:schemeClr>
                </a:solidFill>
                <a:latin typeface="Utopia Std"/>
              </a:rPr>
              <a:t>. </a:t>
            </a:r>
            <a:r>
              <a:rPr lang="en-US" sz="1600" dirty="0" smtClean="0">
                <a:solidFill>
                  <a:schemeClr val="tx2">
                    <a:lumMod val="75000"/>
                  </a:schemeClr>
                </a:solidFill>
                <a:latin typeface="Utopia Std"/>
              </a:rPr>
              <a:t>30 </a:t>
            </a:r>
            <a:r>
              <a:rPr lang="en-US" sz="1600" dirty="0" smtClean="0">
                <a:solidFill>
                  <a:schemeClr val="tx2">
                    <a:lumMod val="75000"/>
                  </a:schemeClr>
                </a:solidFill>
                <a:latin typeface="Utopia Std"/>
              </a:rPr>
              <a:t>(0.3 USD)per </a:t>
            </a:r>
            <a:r>
              <a:rPr lang="en-US" sz="1600" dirty="0" err="1" smtClean="0">
                <a:solidFill>
                  <a:schemeClr val="tx2">
                    <a:lumMod val="75000"/>
                  </a:schemeClr>
                </a:solidFill>
                <a:latin typeface="Utopia Std"/>
              </a:rPr>
              <a:t>sqft</a:t>
            </a:r>
            <a:r>
              <a:rPr lang="en-US" sz="1600" dirty="0" smtClean="0">
                <a:solidFill>
                  <a:schemeClr val="tx2">
                    <a:lumMod val="75000"/>
                  </a:schemeClr>
                </a:solidFill>
                <a:latin typeface="Utopia Std"/>
              </a:rPr>
              <a:t>/month</a:t>
            </a:r>
            <a:endParaRPr lang="en-US" sz="1600" dirty="0">
              <a:solidFill>
                <a:schemeClr val="tx2">
                  <a:lumMod val="75000"/>
                </a:schemeClr>
              </a:solidFill>
              <a:latin typeface="Utopia Std"/>
            </a:endParaRPr>
          </a:p>
          <a:p>
            <a:pPr marL="274320" indent="-274320" fontAlgn="auto">
              <a:lnSpc>
                <a:spcPct val="150000"/>
              </a:lnSpc>
              <a:spcAft>
                <a:spcPts val="0"/>
              </a:spcAft>
              <a:buClr>
                <a:schemeClr val="accent3"/>
              </a:buClr>
              <a:defRPr/>
            </a:pPr>
            <a:r>
              <a:rPr lang="en-US" sz="1600" dirty="0">
                <a:solidFill>
                  <a:schemeClr val="tx2">
                    <a:lumMod val="75000"/>
                  </a:schemeClr>
                </a:solidFill>
                <a:latin typeface="Utopia Std"/>
              </a:rPr>
              <a:t>Minimum Agreement </a:t>
            </a:r>
            <a:r>
              <a:rPr lang="en-US" sz="1600" dirty="0" smtClean="0">
                <a:solidFill>
                  <a:schemeClr val="tx2">
                    <a:lumMod val="75000"/>
                  </a:schemeClr>
                </a:solidFill>
                <a:latin typeface="Utopia Std"/>
              </a:rPr>
              <a:t>Tenure: 10Years</a:t>
            </a:r>
            <a:endParaRPr lang="en-US" sz="1400" dirty="0">
              <a:solidFill>
                <a:schemeClr val="tx2">
                  <a:lumMod val="75000"/>
                </a:schemeClr>
              </a:solidFill>
              <a:latin typeface="Utopia Std"/>
            </a:endParaRPr>
          </a:p>
        </p:txBody>
      </p:sp>
      <p:sp>
        <p:nvSpPr>
          <p:cNvPr id="15" name="Rectangle 14"/>
          <p:cNvSpPr/>
          <p:nvPr/>
        </p:nvSpPr>
        <p:spPr>
          <a:xfrm>
            <a:off x="5181600" y="1066801"/>
            <a:ext cx="3657600" cy="416011"/>
          </a:xfrm>
          <a:prstGeom prst="rect">
            <a:avLst/>
          </a:prstGeom>
        </p:spPr>
        <p:txBody>
          <a:bodyPr wrap="square">
            <a:spAutoFit/>
          </a:bodyPr>
          <a:lstStyle/>
          <a:p>
            <a:pPr marL="274320" indent="-274320" fontAlgn="auto">
              <a:lnSpc>
                <a:spcPct val="150000"/>
              </a:lnSpc>
              <a:spcBef>
                <a:spcPts val="0"/>
              </a:spcBef>
              <a:spcAft>
                <a:spcPts val="0"/>
              </a:spcAft>
              <a:buClr>
                <a:schemeClr val="accent3"/>
              </a:buClr>
              <a:buFont typeface="Arial" pitchFamily="34" charset="0"/>
              <a:buNone/>
              <a:defRPr/>
            </a:pPr>
            <a:endParaRPr lang="en-US" sz="1600" dirty="0" smtClean="0">
              <a:solidFill>
                <a:schemeClr val="tx2">
                  <a:lumMod val="75000"/>
                </a:schemeClr>
              </a:solidFill>
              <a:latin typeface="Utopia St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3805</TotalTime>
  <Words>190</Words>
  <Application>Microsoft Office PowerPoint</Application>
  <PresentationFormat>On-screen Show (4:3)</PresentationFormat>
  <Paragraphs>68</Paragraphs>
  <Slides>10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Lucida Sans Unicode</vt:lpstr>
      <vt:lpstr>Utopia Std</vt:lpstr>
      <vt:lpstr>Office Theme</vt:lpstr>
      <vt:lpstr>PowerPoint Presentation</vt:lpstr>
      <vt:lpstr>PowerPoint Presentation</vt:lpstr>
      <vt:lpstr>PowerPoint Presentation</vt:lpstr>
      <vt:lpstr>PowerPoint Presentation</vt:lpstr>
      <vt:lpstr>PowerPoint Presentation</vt:lpstr>
      <vt:lpstr>Project Location Map</vt:lpstr>
      <vt:lpstr>People Behind The Project</vt:lpstr>
      <vt:lpstr>Colliers International Pakistan (Pvt.) Ltd.</vt:lpstr>
      <vt:lpstr>Available for Lease</vt:lpstr>
      <vt:lpstr>PowerPoint Presentation</vt:lpstr>
    </vt:vector>
  </TitlesOfParts>
  <Company>FM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Fahad Majeed</dc:creator>
  <cp:lastModifiedBy>Microsoft account</cp:lastModifiedBy>
  <cp:revision>162</cp:revision>
  <dcterms:created xsi:type="dcterms:W3CDTF">2013-10-22T08:26:46Z</dcterms:created>
  <dcterms:modified xsi:type="dcterms:W3CDTF">2014-12-29T16:47:26Z</dcterms:modified>
</cp:coreProperties>
</file>